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ink/ink1.xml" ContentType="application/inkml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ink/ink2.xml" ContentType="application/inkml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4"/>
  </p:notesMasterIdLst>
  <p:handoutMasterIdLst>
    <p:handoutMasterId r:id="rId45"/>
  </p:handoutMasterIdLst>
  <p:sldIdLst>
    <p:sldId id="748" r:id="rId2"/>
    <p:sldId id="886" r:id="rId3"/>
    <p:sldId id="1299" r:id="rId4"/>
    <p:sldId id="1298" r:id="rId5"/>
    <p:sldId id="1305" r:id="rId6"/>
    <p:sldId id="1323" r:id="rId7"/>
    <p:sldId id="1324" r:id="rId8"/>
    <p:sldId id="1300" r:id="rId9"/>
    <p:sldId id="1239" r:id="rId10"/>
    <p:sldId id="1190" r:id="rId11"/>
    <p:sldId id="1191" r:id="rId12"/>
    <p:sldId id="1192" r:id="rId13"/>
    <p:sldId id="260" r:id="rId14"/>
    <p:sldId id="1235" r:id="rId15"/>
    <p:sldId id="1303" r:id="rId16"/>
    <p:sldId id="270" r:id="rId17"/>
    <p:sldId id="269" r:id="rId18"/>
    <p:sldId id="268" r:id="rId19"/>
    <p:sldId id="259" r:id="rId20"/>
    <p:sldId id="1218" r:id="rId21"/>
    <p:sldId id="1301" r:id="rId22"/>
    <p:sldId id="1240" r:id="rId23"/>
    <p:sldId id="1242" r:id="rId24"/>
    <p:sldId id="1254" r:id="rId25"/>
    <p:sldId id="1251" r:id="rId26"/>
    <p:sldId id="1250" r:id="rId27"/>
    <p:sldId id="1241" r:id="rId28"/>
    <p:sldId id="1243" r:id="rId29"/>
    <p:sldId id="1304" r:id="rId30"/>
    <p:sldId id="1237" r:id="rId31"/>
    <p:sldId id="262" r:id="rId32"/>
    <p:sldId id="1245" r:id="rId33"/>
    <p:sldId id="1252" r:id="rId34"/>
    <p:sldId id="264" r:id="rId35"/>
    <p:sldId id="272" r:id="rId36"/>
    <p:sldId id="1219" r:id="rId37"/>
    <p:sldId id="1220" r:id="rId38"/>
    <p:sldId id="267" r:id="rId39"/>
    <p:sldId id="1302" r:id="rId40"/>
    <p:sldId id="1247" r:id="rId41"/>
    <p:sldId id="1221" r:id="rId42"/>
    <p:sldId id="1222" r:id="rId43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511" autoAdjust="0"/>
    <p:restoredTop sz="94616" autoAdjust="0"/>
  </p:normalViewPr>
  <p:slideViewPr>
    <p:cSldViewPr snapToGrid="0">
      <p:cViewPr varScale="1">
        <p:scale>
          <a:sx n="120" d="100"/>
          <a:sy n="120" d="100"/>
        </p:scale>
        <p:origin x="741" y="8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-17205"/>
    </p:cViewPr>
  </p:sorterViewPr>
  <p:notesViewPr>
    <p:cSldViewPr snapToGrid="0">
      <p:cViewPr varScale="1">
        <p:scale>
          <a:sx n="86" d="100"/>
          <a:sy n="86" d="100"/>
        </p:scale>
        <p:origin x="-744" y="-96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9119474"/>
            <a:ext cx="3169921" cy="480060"/>
          </a:xfrm>
          <a:prstGeom prst="rect">
            <a:avLst/>
          </a:prstGeom>
        </p:spPr>
        <p:txBody>
          <a:bodyPr vert="horz" lIns="96640" tIns="48321" rIns="96640" bIns="4832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9" y="9119474"/>
            <a:ext cx="3169921" cy="480060"/>
          </a:xfrm>
          <a:prstGeom prst="rect">
            <a:avLst/>
          </a:prstGeom>
        </p:spPr>
        <p:txBody>
          <a:bodyPr vert="horz" lIns="96640" tIns="48321" rIns="96640" bIns="48321" rtlCol="0" anchor="b"/>
          <a:lstStyle>
            <a:lvl1pPr algn="r">
              <a:defRPr sz="1300"/>
            </a:lvl1pPr>
          </a:lstStyle>
          <a:p>
            <a:fld id="{3D189BF9-A1F6-4EB4-86A0-6B0BBE06D03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7315200" cy="480060"/>
          </a:xfrm>
          <a:prstGeom prst="rect">
            <a:avLst/>
          </a:prstGeom>
        </p:spPr>
        <p:txBody>
          <a:bodyPr vert="horz" lIns="96654" tIns="48328" rIns="96654" bIns="48328" rtlCol="0"/>
          <a:lstStyle>
            <a:lvl1pPr algn="l">
              <a:defRPr sz="1300"/>
            </a:lvl1pPr>
          </a:lstStyle>
          <a:p>
            <a:pPr algn="ctr"/>
            <a:r>
              <a:rPr lang="en-US" dirty="0"/>
              <a:t>Lecture 1 – Orientation and intro to logic circuits – 2016-06-21</a:t>
            </a:r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336.48792" units="1/cm"/>
          <inkml:channelProperty channel="Y" name="resolution" value="378.54889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9-11-05T20:28:35.49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7334 8244 464 0,'9'11'173'0,"-6"-6"-94"0,11 1-81 0,-11-1 33 0,3 0-20 16,-6 0-1-16</inkml:trace>
  <inkml:trace contextRef="#ctx0" brushRef="#br0" timeOffset="855.08">7319 8710 288 0,'3'-5'107'0,"-6"2"-58"0,0-2-92 16,0 2 1-16,0 1 18 15,0-4 12-15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336.48792" units="1/cm"/>
          <inkml:channelProperty channel="Y" name="resolution" value="378.54889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9-11-05T20:43:29.77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17543 1752 472 0,'-9'-8'176'0,"6"-6"-96"0,0 20-111 16,3-6 21-16,-3 8-15 15,3-6 0-15,-3 6 20 16,3 3 12-16,0-3-2 16,0 0 20-16,0 0 10 0,3 0-3 15,0-3-1-15,0 3-15 16,0-6-5-16,0 4-7 15,0-4-3-15,0 4-20 16,0-6-8-16,3-8-41 16,-3-6-17-16,6-17 43 15,-6-6 21-15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3169921" cy="480060"/>
          </a:xfrm>
          <a:prstGeom prst="rect">
            <a:avLst/>
          </a:prstGeom>
        </p:spPr>
        <p:txBody>
          <a:bodyPr vert="horz" lIns="96640" tIns="48321" rIns="96640" bIns="4832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9" y="0"/>
            <a:ext cx="3169921" cy="480060"/>
          </a:xfrm>
          <a:prstGeom prst="rect">
            <a:avLst/>
          </a:prstGeom>
        </p:spPr>
        <p:txBody>
          <a:bodyPr vert="horz" lIns="96640" tIns="48321" rIns="96640" bIns="48321" rtlCol="0"/>
          <a:lstStyle>
            <a:lvl1pPr algn="r">
              <a:defRPr sz="1300"/>
            </a:lvl1pPr>
          </a:lstStyle>
          <a:p>
            <a:fld id="{1BE3F526-AC99-4C79-87DD-F441C44B1992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40" tIns="48321" rIns="96640" bIns="4832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1" y="4560571"/>
            <a:ext cx="5852160" cy="4320540"/>
          </a:xfrm>
          <a:prstGeom prst="rect">
            <a:avLst/>
          </a:prstGeom>
        </p:spPr>
        <p:txBody>
          <a:bodyPr vert="horz" lIns="96640" tIns="48321" rIns="96640" bIns="48321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119474"/>
            <a:ext cx="3169921" cy="480060"/>
          </a:xfrm>
          <a:prstGeom prst="rect">
            <a:avLst/>
          </a:prstGeom>
        </p:spPr>
        <p:txBody>
          <a:bodyPr vert="horz" lIns="96640" tIns="48321" rIns="96640" bIns="4832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9" y="9119474"/>
            <a:ext cx="3169921" cy="480060"/>
          </a:xfrm>
          <a:prstGeom prst="rect">
            <a:avLst/>
          </a:prstGeom>
        </p:spPr>
        <p:txBody>
          <a:bodyPr vert="horz" lIns="96640" tIns="48321" rIns="96640" bIns="48321" rtlCol="0" anchor="b"/>
          <a:lstStyle>
            <a:lvl1pPr algn="r">
              <a:defRPr sz="1300"/>
            </a:lvl1pPr>
          </a:lstStyle>
          <a:p>
            <a:fld id="{6A76B06F-A4C4-4379-B8A7-E3C360C9FE2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5638E-74C3-4D87-8CAC-615069874FF1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9296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362482-B921-DBFE-2700-EA50608F44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7CCA064-99EA-D268-34EC-06C012E1A7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D5E3F2-F331-9B18-A43F-AF7610BEF9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1AF107-6288-86DB-49A0-F4A35A41399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6624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CA964E-EDF8-345F-FBF5-5AA23C2E49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F813AA6-FBC4-6518-F4F8-9D0F8E63A7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997CD0-B593-C4AF-D01A-5D45CD2BD7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AA8C07-F04C-EACB-8E91-8F2395BF585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2919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2F3586-1CDA-71C8-FD52-5945C3918D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3025D5-1382-C3CA-A9AE-9EE3D81D4B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FD1BAE8-17EE-8C87-4E8B-B58A11FA32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817303-0D5C-AF2C-BA10-6CECAEE15A0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7607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1734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1372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258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6976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7112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3469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9942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2015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5635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3162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2360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EA5E7-D91C-4995-B4DF-6294549E25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0AC893C-068C-62B6-7BF1-F93020AC37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0BFD34-A9E7-9364-0A29-24E203714B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F0CEC2-D43A-83B1-2C86-896A32444B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525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3046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5793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49555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5079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83371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5061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33396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F49716-C459-294C-E2AF-BC128E2E0C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7AF2BD-A134-2520-5DC0-66726DE3DF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269B44-2D82-9D02-0742-D8164DD72F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BF2972-A622-FD36-B476-6F09E8E083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71640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71153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79989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53513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4435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7753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49370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70203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22414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4985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823B70-6852-3BB3-AF19-79439431B6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45D891-ADD2-CC42-2EAB-CDFC6C2D0B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A626D6-B510-95CB-891F-CA1BEBCD34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83CFA2-93AF-2ECA-02AA-530D0D1723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28736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53257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52007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92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3EDBC-E1CB-447B-A6CB-199B83D30E55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0" indent="0">
              <a:spcBef>
                <a:spcPts val="1500"/>
              </a:spcBef>
              <a:buNone/>
              <a:defRPr sz="2400"/>
            </a:lvl1pPr>
            <a:lvl2pPr marL="461963" indent="-4763">
              <a:spcBef>
                <a:spcPts val="1000"/>
              </a:spcBef>
              <a:buNone/>
              <a:defRPr sz="2400"/>
            </a:lvl2pPr>
            <a:lvl3pPr marL="914400" indent="0">
              <a:spcBef>
                <a:spcPts val="800"/>
              </a:spcBef>
              <a:buNone/>
              <a:defRPr sz="2400"/>
            </a:lvl3pPr>
            <a:lvl4pPr marL="1376363" indent="-3175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85E6C-F4B7-4AD9-B1ED-405758048340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410A0-A706-4F13-BF64-58113C4E9CAB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4FADF-F447-4E26-B962-00197790B4FB}" type="datetime1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A1F53-4D72-4C45-B9D5-E8FF860BA800}" type="datetime1">
              <a:rPr lang="en-US" smtClean="0"/>
              <a:t>10/13/2026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F973B-7A82-41D8-B415-3A7165D2F9E1}" type="datetime1">
              <a:rPr lang="en-US" smtClean="0"/>
              <a:t>10/13/2026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4DA78-41C2-45EF-912A-AD1352A66385}" type="datetime1">
              <a:rPr lang="en-US" smtClean="0"/>
              <a:t>10/13/2026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AB5EC-A1EA-4B4C-8127-813C8198BD91}" type="datetime1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199BA-C41E-4203-8A1A-FBA6FE020700}" type="datetime1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A606A-AAA3-4CF0-A5AD-CDB7DB4BC3A1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3412-A15C-45A3-8229-867492880CF6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130651-BB49-4BDA-A267-083EB78EE007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eb.eecs.umich.edu/~nha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nham@umich.edu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e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e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0"/>
            <a:ext cx="8229600" cy="1905000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EECS 498 System Design of a Search Engine</a:t>
            </a:r>
            <a:br>
              <a:rPr lang="en-US" sz="3600" dirty="0"/>
            </a:br>
            <a:r>
              <a:rPr lang="en-US" sz="3100" dirty="0"/>
              <a:t>Winter 2026</a:t>
            </a:r>
            <a:br>
              <a:rPr lang="en-US" sz="4000" dirty="0"/>
            </a:br>
            <a:r>
              <a:rPr lang="en-US" sz="3100" dirty="0"/>
              <a:t>Lecture 16:  The query compiler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321724" y="3962400"/>
            <a:ext cx="6679276" cy="114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Nicole Hamilton</a:t>
            </a:r>
            <a:b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  <a:hlinkClick r:id="rId3"/>
              </a:rPr>
              <a:t>https://web.eecs.umich.edu/~nham/</a:t>
            </a:r>
            <a:b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  <a:hlinkClick r:id="rId4"/>
              </a:rPr>
              <a:t>nham@umich.edu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14350" marR="0" lvl="0" indent="-5143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D4A88D4-E583-4E05-A637-56F441D7A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0B5FE-DD2E-4754-A6C9-269E1231C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13A76C-1684-4A57-A9C9-558C68BFB0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details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name the octopus!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TDRD parsing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the query compiler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27DB72-3890-4F13-9D58-D58633679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071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AB3605-1C0B-563F-2298-D33E71B5E3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F6C1E7-3D5D-BBFD-69CC-F963D1E0F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475818-5222-3960-CA60-99B0C0F543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details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name the octopus!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TDRD parsing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the query compiler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9A8DE8-6893-F000-35BB-AD901985D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5832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A450E-091F-51B4-4E57-7F72758D7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details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D86D23-94C9-EECB-BBFA-603346FCD9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58348"/>
            <a:ext cx="8229600" cy="4767815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000" dirty="0"/>
              <a:t>Midterm course eval reports posted to Canvas.  Most of you were pretty happy and you liked the AG homework assignments.</a:t>
            </a:r>
          </a:p>
          <a:p>
            <a:pPr marL="976313" lvl="1" indent="-514350">
              <a:buFont typeface="+mj-lt"/>
              <a:buAutoNum type="alphaLcPeriod"/>
            </a:pPr>
            <a:r>
              <a:rPr lang="en-US" sz="2000" dirty="0"/>
              <a:t>Some thought we spent too much time on OS concepts they already knew while others reported that without 482, it’s been difficult.</a:t>
            </a:r>
          </a:p>
          <a:p>
            <a:pPr marL="976313" lvl="1" indent="-514350">
              <a:buFont typeface="+mj-lt"/>
              <a:buAutoNum type="alphaLcPeriod"/>
            </a:pPr>
            <a:r>
              <a:rPr lang="en-US" sz="2000" dirty="0"/>
              <a:t>A </a:t>
            </a:r>
            <a:r>
              <a:rPr lang="en-US" sz="2000" strike="sngStrike" dirty="0"/>
              <a:t>surprising</a:t>
            </a:r>
            <a:r>
              <a:rPr lang="en-US" sz="2000" dirty="0"/>
              <a:t> </a:t>
            </a:r>
            <a:r>
              <a:rPr lang="en-US" sz="2000" i="1" dirty="0"/>
              <a:t>refreshing</a:t>
            </a:r>
            <a:r>
              <a:rPr lang="en-US" sz="2000" dirty="0"/>
              <a:t> number of you liked creating your own STL.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Still need to finish the robots.txt assignment.</a:t>
            </a:r>
          </a:p>
          <a:p>
            <a:pPr marL="919163" lvl="1" indent="-457200">
              <a:buFont typeface="+mj-lt"/>
              <a:buAutoNum type="alphaLcPeriod"/>
            </a:pPr>
            <a:r>
              <a:rPr lang="en-US" sz="2000" dirty="0"/>
              <a:t>Adding sitemap:.</a:t>
            </a:r>
          </a:p>
          <a:p>
            <a:pPr marL="919163" lvl="1" indent="-457200">
              <a:buFont typeface="+mj-lt"/>
              <a:buAutoNum type="alphaLcPeriod"/>
            </a:pPr>
            <a:r>
              <a:rPr lang="en-US" sz="2000" dirty="0"/>
              <a:t>Clarification on priority:  If two directives apply equally, choose the one from a rule that specifies a literal user-agent over one that specified *.</a:t>
            </a:r>
          </a:p>
          <a:p>
            <a:pPr marL="919163" lvl="1" indent="-457200">
              <a:buFont typeface="+mj-lt"/>
              <a:buAutoNum type="alphaLcPeriod"/>
            </a:pPr>
            <a:r>
              <a:rPr lang="en-US" sz="2000" dirty="0"/>
              <a:t>May release an early version of the starter files for you to work on before the AG is up.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Working on finalizing how to order a tee shirt.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4BEDD8-B96C-C09D-C1EB-CF759D7E2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1555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9D6783-D82F-6B62-F298-7F1AE23E15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74A344-7F98-1F17-D92D-78C2E77C2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8B5744-A468-5947-2833-3A9ED6D787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details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name the octopus!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TDRD parsing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the query compiler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D720C-A0A9-EC29-3EEE-62EC42D0F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4326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B00BE9C-ECE4-D199-29E4-E7E35D99E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BBBC948-E9D9-A1FC-F086-E4BBE9E23D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928" y="1360967"/>
            <a:ext cx="3919940" cy="413606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139B445-DD36-3C5E-2582-2B567912D06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868" y="2017165"/>
            <a:ext cx="4387915" cy="266116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4EB5B77-3D7E-47A4-1A25-79279826A17A}"/>
              </a:ext>
            </a:extLst>
          </p:cNvPr>
          <p:cNvSpPr txBox="1"/>
          <p:nvPr/>
        </p:nvSpPr>
        <p:spPr>
          <a:xfrm>
            <a:off x="2070037" y="5621079"/>
            <a:ext cx="9140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Front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A9928C8-1607-94BD-7E2C-6794FDCF0238}"/>
              </a:ext>
            </a:extLst>
          </p:cNvPr>
          <p:cNvSpPr txBox="1"/>
          <p:nvPr/>
        </p:nvSpPr>
        <p:spPr>
          <a:xfrm>
            <a:off x="6613825" y="5497033"/>
            <a:ext cx="9140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Back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30D0149-5213-7F3C-2AC4-A17245BF4D11}"/>
              </a:ext>
            </a:extLst>
          </p:cNvPr>
          <p:cNvSpPr txBox="1"/>
          <p:nvPr/>
        </p:nvSpPr>
        <p:spPr>
          <a:xfrm>
            <a:off x="1674843" y="542259"/>
            <a:ext cx="5490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We have a design, thanks to Jess Morton.</a:t>
            </a:r>
          </a:p>
        </p:txBody>
      </p:sp>
    </p:spTree>
    <p:extLst>
      <p:ext uri="{BB962C8B-B14F-4D97-AF65-F5344CB8AC3E}">
        <p14:creationId xmlns:p14="http://schemas.microsoft.com/office/powerpoint/2010/main" val="18349596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FB1E74-0933-B68A-7759-67ACDCB59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any we should add to the survey?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93D67C-2EB8-674D-2BAA-A2A46305D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2D9A95-B13E-9DCD-EE0A-4889982DAFCB}"/>
              </a:ext>
            </a:extLst>
          </p:cNvPr>
          <p:cNvSpPr txBox="1"/>
          <p:nvPr/>
        </p:nvSpPr>
        <p:spPr>
          <a:xfrm>
            <a:off x="2324501" y="1600200"/>
            <a:ext cx="164327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Rahul</a:t>
            </a:r>
          </a:p>
          <a:p>
            <a:r>
              <a:rPr lang="en-US" sz="2000" dirty="0"/>
              <a:t>Jess</a:t>
            </a:r>
          </a:p>
          <a:p>
            <a:r>
              <a:rPr lang="en-US" sz="2000" dirty="0"/>
              <a:t>So Cute</a:t>
            </a:r>
          </a:p>
          <a:p>
            <a:r>
              <a:rPr lang="en-US" sz="2000" dirty="0" err="1"/>
              <a:t>Searchy</a:t>
            </a:r>
            <a:endParaRPr lang="en-US" sz="2000" dirty="0"/>
          </a:p>
          <a:p>
            <a:r>
              <a:rPr lang="en-US" sz="2000" dirty="0"/>
              <a:t>Rose</a:t>
            </a:r>
          </a:p>
          <a:p>
            <a:r>
              <a:rPr lang="en-US" sz="2000" dirty="0"/>
              <a:t>Gilbert</a:t>
            </a:r>
          </a:p>
          <a:p>
            <a:r>
              <a:rPr lang="en-US" sz="2000" dirty="0"/>
              <a:t>George</a:t>
            </a:r>
          </a:p>
          <a:p>
            <a:r>
              <a:rPr lang="en-US" sz="2000" dirty="0"/>
              <a:t>Octavious</a:t>
            </a:r>
          </a:p>
          <a:p>
            <a:r>
              <a:rPr lang="en-US" sz="2000" dirty="0"/>
              <a:t>Hamilton</a:t>
            </a:r>
          </a:p>
          <a:p>
            <a:r>
              <a:rPr lang="en-US" sz="2000" dirty="0" err="1"/>
              <a:t>Purelle</a:t>
            </a:r>
            <a:endParaRPr lang="en-US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2DB0FC1-BEFC-8792-9414-E42E7132D154}"/>
              </a:ext>
            </a:extLst>
          </p:cNvPr>
          <p:cNvSpPr txBox="1"/>
          <p:nvPr/>
        </p:nvSpPr>
        <p:spPr>
          <a:xfrm>
            <a:off x="4052236" y="1600200"/>
            <a:ext cx="24400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Nicky</a:t>
            </a:r>
          </a:p>
          <a:p>
            <a:r>
              <a:rPr lang="en-US" sz="2000" dirty="0"/>
              <a:t>Squishy</a:t>
            </a:r>
          </a:p>
          <a:p>
            <a:r>
              <a:rPr lang="en-US" sz="2000" dirty="0"/>
              <a:t>Seashell</a:t>
            </a:r>
            <a:br>
              <a:rPr lang="en-US" sz="2000" dirty="0"/>
            </a:br>
            <a:r>
              <a:rPr lang="en-US" sz="2000"/>
              <a:t>Ultros</a:t>
            </a:r>
            <a:endParaRPr lang="en-US" sz="2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D1E648F-A5B4-1831-4DA2-F0A7F44F8BDB}"/>
              </a:ext>
            </a:extLst>
          </p:cNvPr>
          <p:cNvSpPr txBox="1"/>
          <p:nvPr/>
        </p:nvSpPr>
        <p:spPr>
          <a:xfrm>
            <a:off x="457200" y="1600200"/>
            <a:ext cx="164327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Octothorpe</a:t>
            </a:r>
          </a:p>
          <a:p>
            <a:r>
              <a:rPr lang="en-US" sz="2000" dirty="0"/>
              <a:t>Jeff</a:t>
            </a:r>
          </a:p>
          <a:p>
            <a:r>
              <a:rPr lang="en-US" sz="2000" dirty="0"/>
              <a:t>Zork</a:t>
            </a:r>
          </a:p>
          <a:p>
            <a:r>
              <a:rPr lang="en-US" sz="2000" dirty="0" err="1"/>
              <a:t>tf</a:t>
            </a:r>
            <a:r>
              <a:rPr lang="en-US" sz="2000" dirty="0"/>
              <a:t>/</a:t>
            </a:r>
            <a:r>
              <a:rPr lang="en-US" sz="2000" dirty="0" err="1"/>
              <a:t>idf</a:t>
            </a:r>
            <a:endParaRPr lang="en-US" sz="2000" dirty="0"/>
          </a:p>
          <a:p>
            <a:r>
              <a:rPr lang="en-US" sz="2000" dirty="0"/>
              <a:t>Purple</a:t>
            </a:r>
          </a:p>
          <a:p>
            <a:r>
              <a:rPr lang="en-US" sz="2000" dirty="0"/>
              <a:t>Sami</a:t>
            </a:r>
          </a:p>
          <a:p>
            <a:r>
              <a:rPr lang="en-US" sz="2000" dirty="0"/>
              <a:t>Carlos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526302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5F8059-D156-934A-74D2-FDDBDFB5B7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AA1EBB-CF84-FBD9-DB96-916672005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376498-13D7-B482-ED01-F60E6313DA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details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name the octopus!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TDRD parsing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the query compiler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1AE4B7-C313-DBA6-1742-9828518A2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4569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D8E29-E8A3-443A-8830-8592713B8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compiler problem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4B70F5-7D39-41D0-9AB5-D0BFEBCF2F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1600"/>
              </a:spcBef>
              <a:buNone/>
            </a:pPr>
            <a:r>
              <a:rPr lang="en-US" dirty="0"/>
              <a:t>Need a way to compile a query into a structure of ISRs that can be passed to the constraint solver.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dirty="0"/>
              <a:t>Both are recursive and they match one-to-one.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dirty="0"/>
              <a:t>To solve this, we’ll introduce some notation and a parsing technique called top-down recursive descent (TDRD).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BD3FFB-2A7C-419C-B638-2AB7FBD04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0872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C75A5DE-136C-40C1-8C59-DA3A77FF8B7D}"/>
              </a:ext>
            </a:extLst>
          </p:cNvPr>
          <p:cNvSpPr txBox="1"/>
          <p:nvPr/>
        </p:nvSpPr>
        <p:spPr>
          <a:xfrm>
            <a:off x="867103" y="740978"/>
            <a:ext cx="64953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+mj-lt"/>
              </a:rPr>
              <a:t>The query language and the ISRs can be recursive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3144500-2B85-4E75-9F49-D49E482770FD}"/>
              </a:ext>
            </a:extLst>
          </p:cNvPr>
          <p:cNvSpPr txBox="1"/>
          <p:nvPr/>
        </p:nvSpPr>
        <p:spPr>
          <a:xfrm>
            <a:off x="867103" y="1358514"/>
            <a:ext cx="41434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"</a:t>
            </a:r>
            <a:r>
              <a:rPr lang="en-US" dirty="0" err="1"/>
              <a:t>apollo</a:t>
            </a:r>
            <a:r>
              <a:rPr lang="en-US" dirty="0"/>
              <a:t> moon landing" | ( apple banana )</a:t>
            </a: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8F56D9EE-1456-47A6-BD6A-F54957D17E7A}"/>
              </a:ext>
            </a:extLst>
          </p:cNvPr>
          <p:cNvGrpSpPr/>
          <p:nvPr/>
        </p:nvGrpSpPr>
        <p:grpSpPr>
          <a:xfrm>
            <a:off x="442560" y="2099387"/>
            <a:ext cx="8297114" cy="2908665"/>
            <a:chOff x="442560" y="2099387"/>
            <a:chExt cx="8297114" cy="2908665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3954925C-D701-475F-8E71-F1DDC3F0885B}"/>
                </a:ext>
              </a:extLst>
            </p:cNvPr>
            <p:cNvGrpSpPr/>
            <p:nvPr/>
          </p:nvGrpSpPr>
          <p:grpSpPr>
            <a:xfrm>
              <a:off x="4049486" y="2099387"/>
              <a:ext cx="1371600" cy="643813"/>
              <a:chOff x="3844212" y="2108718"/>
              <a:chExt cx="1996751" cy="643813"/>
            </a:xfrm>
          </p:grpSpPr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95940E30-56D5-4094-975F-CD4FA647639C}"/>
                  </a:ext>
                </a:extLst>
              </p:cNvPr>
              <p:cNvSpPr/>
              <p:nvPr/>
            </p:nvSpPr>
            <p:spPr>
              <a:xfrm>
                <a:off x="3844212" y="2108718"/>
                <a:ext cx="1996751" cy="643813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D762790-FD41-4012-A273-766364A2C11B}"/>
                  </a:ext>
                </a:extLst>
              </p:cNvPr>
              <p:cNvSpPr txBox="1"/>
              <p:nvPr/>
            </p:nvSpPr>
            <p:spPr>
              <a:xfrm>
                <a:off x="3918857" y="2258008"/>
                <a:ext cx="1838131" cy="3759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OR</a:t>
                </a: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53F614C7-1771-4F50-B73F-42FD9F373863}"/>
                </a:ext>
              </a:extLst>
            </p:cNvPr>
            <p:cNvGrpSpPr/>
            <p:nvPr/>
          </p:nvGrpSpPr>
          <p:grpSpPr>
            <a:xfrm>
              <a:off x="2032373" y="3323252"/>
              <a:ext cx="1371600" cy="643813"/>
              <a:chOff x="2575249" y="3167193"/>
              <a:chExt cx="1996751" cy="643813"/>
            </a:xfrm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C8769FC8-44F0-414A-BE26-502A4D27C4B4}"/>
                  </a:ext>
                </a:extLst>
              </p:cNvPr>
              <p:cNvSpPr/>
              <p:nvPr/>
            </p:nvSpPr>
            <p:spPr>
              <a:xfrm>
                <a:off x="2575249" y="3167193"/>
                <a:ext cx="1996751" cy="643813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23CF731-4079-4612-B43D-4E8C243FFF0C}"/>
                  </a:ext>
                </a:extLst>
              </p:cNvPr>
              <p:cNvSpPr txBox="1"/>
              <p:nvPr/>
            </p:nvSpPr>
            <p:spPr>
              <a:xfrm>
                <a:off x="2649894" y="3316483"/>
                <a:ext cx="1838131" cy="3759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Phrase</a:t>
                </a:r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64E41D36-507E-489D-B409-D42C532513C5}"/>
                </a:ext>
              </a:extLst>
            </p:cNvPr>
            <p:cNvGrpSpPr/>
            <p:nvPr/>
          </p:nvGrpSpPr>
          <p:grpSpPr>
            <a:xfrm>
              <a:off x="6609038" y="3318037"/>
              <a:ext cx="1371600" cy="643813"/>
              <a:chOff x="5293567" y="3167193"/>
              <a:chExt cx="1996751" cy="643813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C6109DB6-AC72-45A8-8590-589F902B9E2C}"/>
                  </a:ext>
                </a:extLst>
              </p:cNvPr>
              <p:cNvSpPr/>
              <p:nvPr/>
            </p:nvSpPr>
            <p:spPr>
              <a:xfrm>
                <a:off x="5293567" y="3167193"/>
                <a:ext cx="1996751" cy="643813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88AECD2-C111-4420-A860-B69148C3012F}"/>
                  </a:ext>
                </a:extLst>
              </p:cNvPr>
              <p:cNvSpPr txBox="1"/>
              <p:nvPr/>
            </p:nvSpPr>
            <p:spPr>
              <a:xfrm>
                <a:off x="5368212" y="3316483"/>
                <a:ext cx="1838131" cy="3759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AND</a:t>
                </a:r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BF6241E0-305F-4F82-B328-0E27EA4A14A9}"/>
                </a:ext>
              </a:extLst>
            </p:cNvPr>
            <p:cNvGrpSpPr/>
            <p:nvPr/>
          </p:nvGrpSpPr>
          <p:grpSpPr>
            <a:xfrm>
              <a:off x="442560" y="4364239"/>
              <a:ext cx="1371600" cy="643813"/>
              <a:chOff x="5293567" y="3167193"/>
              <a:chExt cx="1996751" cy="643813"/>
            </a:xfrm>
          </p:grpSpPr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5582B17B-AF92-4F58-A3EA-92716F411653}"/>
                  </a:ext>
                </a:extLst>
              </p:cNvPr>
              <p:cNvSpPr/>
              <p:nvPr/>
            </p:nvSpPr>
            <p:spPr>
              <a:xfrm>
                <a:off x="5293567" y="3167193"/>
                <a:ext cx="1996751" cy="643813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05F17EC-790B-407C-8DA6-7698D4625485}"/>
                  </a:ext>
                </a:extLst>
              </p:cNvPr>
              <p:cNvSpPr txBox="1"/>
              <p:nvPr/>
            </p:nvSpPr>
            <p:spPr>
              <a:xfrm>
                <a:off x="5368212" y="3316483"/>
                <a:ext cx="1838131" cy="3759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"</a:t>
                </a:r>
                <a:r>
                  <a:rPr lang="en-US" dirty="0" err="1"/>
                  <a:t>apollo</a:t>
                </a:r>
                <a:r>
                  <a:rPr lang="en-US" dirty="0"/>
                  <a:t>"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FFE694F4-8255-459A-B4BF-C06D5B579375}"/>
                </a:ext>
              </a:extLst>
            </p:cNvPr>
            <p:cNvGrpSpPr/>
            <p:nvPr/>
          </p:nvGrpSpPr>
          <p:grpSpPr>
            <a:xfrm>
              <a:off x="2029168" y="4345578"/>
              <a:ext cx="1371600" cy="643813"/>
              <a:chOff x="5293567" y="3167193"/>
              <a:chExt cx="1996751" cy="643813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341EF698-E2E7-4F19-9652-C5E9367C889C}"/>
                  </a:ext>
                </a:extLst>
              </p:cNvPr>
              <p:cNvSpPr/>
              <p:nvPr/>
            </p:nvSpPr>
            <p:spPr>
              <a:xfrm>
                <a:off x="5293567" y="3167193"/>
                <a:ext cx="1996751" cy="643813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6DE83074-A90C-4CB5-9CC5-9E2E3F380D41}"/>
                  </a:ext>
                </a:extLst>
              </p:cNvPr>
              <p:cNvSpPr txBox="1"/>
              <p:nvPr/>
            </p:nvSpPr>
            <p:spPr>
              <a:xfrm>
                <a:off x="5368212" y="3316483"/>
                <a:ext cx="1838131" cy="3759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"moon"</a:t>
                </a:r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760FF1B3-1B13-4C3B-99A5-17A464B5ADAE}"/>
                </a:ext>
              </a:extLst>
            </p:cNvPr>
            <p:cNvGrpSpPr/>
            <p:nvPr/>
          </p:nvGrpSpPr>
          <p:grpSpPr>
            <a:xfrm>
              <a:off x="3648974" y="4341443"/>
              <a:ext cx="1371600" cy="643813"/>
              <a:chOff x="5293567" y="3167193"/>
              <a:chExt cx="1996751" cy="643813"/>
            </a:xfrm>
          </p:grpSpPr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33D372F3-1C37-46E3-845B-D9BE13A52A92}"/>
                  </a:ext>
                </a:extLst>
              </p:cNvPr>
              <p:cNvSpPr/>
              <p:nvPr/>
            </p:nvSpPr>
            <p:spPr>
              <a:xfrm>
                <a:off x="5293567" y="3167193"/>
                <a:ext cx="1996751" cy="643813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794792C-D99E-40C3-BDAE-B87F4265FCDB}"/>
                  </a:ext>
                </a:extLst>
              </p:cNvPr>
              <p:cNvSpPr txBox="1"/>
              <p:nvPr/>
            </p:nvSpPr>
            <p:spPr>
              <a:xfrm>
                <a:off x="5368212" y="3316483"/>
                <a:ext cx="183813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"landing"</a:t>
                </a: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B09059A7-C3E8-4D36-99D2-6DA843C9EE19}"/>
                </a:ext>
              </a:extLst>
            </p:cNvPr>
            <p:cNvGrpSpPr/>
            <p:nvPr/>
          </p:nvGrpSpPr>
          <p:grpSpPr>
            <a:xfrm>
              <a:off x="5839728" y="4356783"/>
              <a:ext cx="1371600" cy="643813"/>
              <a:chOff x="5293567" y="3167193"/>
              <a:chExt cx="1996751" cy="643813"/>
            </a:xfrm>
          </p:grpSpPr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CE08983C-809B-4461-9141-F01DB1B24B2D}"/>
                  </a:ext>
                </a:extLst>
              </p:cNvPr>
              <p:cNvSpPr/>
              <p:nvPr/>
            </p:nvSpPr>
            <p:spPr>
              <a:xfrm>
                <a:off x="5293567" y="3167193"/>
                <a:ext cx="1996751" cy="643813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DA255B07-4361-4471-B741-1FDEB09733CB}"/>
                  </a:ext>
                </a:extLst>
              </p:cNvPr>
              <p:cNvSpPr txBox="1"/>
              <p:nvPr/>
            </p:nvSpPr>
            <p:spPr>
              <a:xfrm>
                <a:off x="5368212" y="3316483"/>
                <a:ext cx="1838131" cy="3759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"apple"</a:t>
                </a:r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31E53BD9-02AF-4F0E-AF60-F8E445B3A93A}"/>
                </a:ext>
              </a:extLst>
            </p:cNvPr>
            <p:cNvGrpSpPr/>
            <p:nvPr/>
          </p:nvGrpSpPr>
          <p:grpSpPr>
            <a:xfrm>
              <a:off x="7368074" y="4341444"/>
              <a:ext cx="1371600" cy="643813"/>
              <a:chOff x="5293567" y="3167193"/>
              <a:chExt cx="1996751" cy="643813"/>
            </a:xfrm>
          </p:grpSpPr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EA2FF4B9-6800-4275-97BA-32A82CAB5417}"/>
                  </a:ext>
                </a:extLst>
              </p:cNvPr>
              <p:cNvSpPr/>
              <p:nvPr/>
            </p:nvSpPr>
            <p:spPr>
              <a:xfrm>
                <a:off x="5293567" y="3167193"/>
                <a:ext cx="1996751" cy="643813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BC65153-1593-44A6-BF7F-600B9B66BA8A}"/>
                  </a:ext>
                </a:extLst>
              </p:cNvPr>
              <p:cNvSpPr txBox="1"/>
              <p:nvPr/>
            </p:nvSpPr>
            <p:spPr>
              <a:xfrm>
                <a:off x="5368212" y="3316483"/>
                <a:ext cx="183813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"banana"</a:t>
                </a:r>
              </a:p>
            </p:txBody>
          </p:sp>
        </p:grp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BBB5A5D7-CC6D-40D3-92C9-C66183B2E191}"/>
                </a:ext>
              </a:extLst>
            </p:cNvPr>
            <p:cNvCxnSpPr>
              <a:cxnSpLocks/>
            </p:cNvCxnSpPr>
            <p:nvPr/>
          </p:nvCxnSpPr>
          <p:spPr>
            <a:xfrm>
              <a:off x="5290457" y="2743200"/>
              <a:ext cx="1576874" cy="580052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11D4955-42FB-43A5-ABF1-FC01568C2421}"/>
                </a:ext>
              </a:extLst>
            </p:cNvPr>
            <p:cNvCxnSpPr>
              <a:cxnSpLocks/>
              <a:endCxn id="30" idx="0"/>
            </p:cNvCxnSpPr>
            <p:nvPr/>
          </p:nvCxnSpPr>
          <p:spPr>
            <a:xfrm>
              <a:off x="7586071" y="3951032"/>
              <a:ext cx="467803" cy="390412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8B150817-6CA8-4A18-BDF7-11C8E3B7B027}"/>
                </a:ext>
              </a:extLst>
            </p:cNvPr>
            <p:cNvCxnSpPr>
              <a:cxnSpLocks/>
              <a:endCxn id="27" idx="0"/>
            </p:cNvCxnSpPr>
            <p:nvPr/>
          </p:nvCxnSpPr>
          <p:spPr>
            <a:xfrm flipH="1">
              <a:off x="6525528" y="3954652"/>
              <a:ext cx="514368" cy="402131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C84A4B67-00D2-484D-A492-256B286F17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92492" y="2749694"/>
              <a:ext cx="984659" cy="580052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91F851E9-B681-4A1B-BB07-354276EFF7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95142" y="3961850"/>
              <a:ext cx="690008" cy="414109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0F9D197B-6817-425C-8C8D-97E88948D24E}"/>
                </a:ext>
              </a:extLst>
            </p:cNvPr>
            <p:cNvCxnSpPr>
              <a:cxnSpLocks/>
              <a:stCxn id="6" idx="2"/>
              <a:endCxn id="21" idx="0"/>
            </p:cNvCxnSpPr>
            <p:nvPr/>
          </p:nvCxnSpPr>
          <p:spPr>
            <a:xfrm flipH="1">
              <a:off x="2714968" y="3967065"/>
              <a:ext cx="3205" cy="378513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A5668D8-439A-422D-AE86-CD8404B3EFC0}"/>
                </a:ext>
              </a:extLst>
            </p:cNvPr>
            <p:cNvCxnSpPr>
              <a:cxnSpLocks/>
            </p:cNvCxnSpPr>
            <p:nvPr/>
          </p:nvCxnSpPr>
          <p:spPr>
            <a:xfrm>
              <a:off x="3261430" y="3973559"/>
              <a:ext cx="673364" cy="367884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0E45C3CA-FD9F-4A15-9554-C18F4B5377C1}"/>
                </a:ext>
              </a:extLst>
            </p:cNvPr>
            <p:cNvSpPr txBox="1"/>
            <p:nvPr/>
          </p:nvSpPr>
          <p:spPr>
            <a:xfrm>
              <a:off x="1617599" y="2455175"/>
              <a:ext cx="20313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i="1" dirty="0">
                  <a:solidFill>
                    <a:srgbClr val="FF0000"/>
                  </a:solidFill>
                </a:rPr>
                <a:t>The parse tree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506975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C75A5DE-136C-40C1-8C59-DA3A77FF8B7D}"/>
              </a:ext>
            </a:extLst>
          </p:cNvPr>
          <p:cNvSpPr txBox="1"/>
          <p:nvPr/>
        </p:nvSpPr>
        <p:spPr>
          <a:xfrm>
            <a:off x="867103" y="740978"/>
            <a:ext cx="64953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+mj-lt"/>
              </a:rPr>
              <a:t>The query language and the ISRs can be recursive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3144500-2B85-4E75-9F49-D49E482770FD}"/>
              </a:ext>
            </a:extLst>
          </p:cNvPr>
          <p:cNvSpPr txBox="1"/>
          <p:nvPr/>
        </p:nvSpPr>
        <p:spPr>
          <a:xfrm>
            <a:off x="867103" y="1358514"/>
            <a:ext cx="41434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"</a:t>
            </a:r>
            <a:r>
              <a:rPr lang="en-US" dirty="0" err="1"/>
              <a:t>apollo</a:t>
            </a:r>
            <a:r>
              <a:rPr lang="en-US" dirty="0"/>
              <a:t> moon landing" | ( apple banana )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4E63885-D241-4523-8987-CFD371E76A5B}"/>
              </a:ext>
            </a:extLst>
          </p:cNvPr>
          <p:cNvGrpSpPr/>
          <p:nvPr/>
        </p:nvGrpSpPr>
        <p:grpSpPr>
          <a:xfrm>
            <a:off x="442560" y="2099387"/>
            <a:ext cx="8297114" cy="2908665"/>
            <a:chOff x="442560" y="2099387"/>
            <a:chExt cx="8297114" cy="2908665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3954925C-D701-475F-8E71-F1DDC3F0885B}"/>
                </a:ext>
              </a:extLst>
            </p:cNvPr>
            <p:cNvGrpSpPr/>
            <p:nvPr/>
          </p:nvGrpSpPr>
          <p:grpSpPr>
            <a:xfrm>
              <a:off x="4049486" y="2099387"/>
              <a:ext cx="1371600" cy="643813"/>
              <a:chOff x="3844212" y="2108718"/>
              <a:chExt cx="1996751" cy="643813"/>
            </a:xfrm>
          </p:grpSpPr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95940E30-56D5-4094-975F-CD4FA647639C}"/>
                  </a:ext>
                </a:extLst>
              </p:cNvPr>
              <p:cNvSpPr/>
              <p:nvPr/>
            </p:nvSpPr>
            <p:spPr>
              <a:xfrm>
                <a:off x="3844212" y="2108718"/>
                <a:ext cx="1996751" cy="643813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D762790-FD41-4012-A273-766364A2C11B}"/>
                  </a:ext>
                </a:extLst>
              </p:cNvPr>
              <p:cNvSpPr txBox="1"/>
              <p:nvPr/>
            </p:nvSpPr>
            <p:spPr>
              <a:xfrm>
                <a:off x="3918857" y="2258008"/>
                <a:ext cx="1838131" cy="3759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OR ISR</a:t>
                </a: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53F614C7-1771-4F50-B73F-42FD9F373863}"/>
                </a:ext>
              </a:extLst>
            </p:cNvPr>
            <p:cNvGrpSpPr/>
            <p:nvPr/>
          </p:nvGrpSpPr>
          <p:grpSpPr>
            <a:xfrm>
              <a:off x="2032373" y="3323252"/>
              <a:ext cx="1371600" cy="643813"/>
              <a:chOff x="2575249" y="3167193"/>
              <a:chExt cx="1996751" cy="643813"/>
            </a:xfrm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C8769FC8-44F0-414A-BE26-502A4D27C4B4}"/>
                  </a:ext>
                </a:extLst>
              </p:cNvPr>
              <p:cNvSpPr/>
              <p:nvPr/>
            </p:nvSpPr>
            <p:spPr>
              <a:xfrm>
                <a:off x="2575249" y="3167193"/>
                <a:ext cx="1996751" cy="643813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23CF731-4079-4612-B43D-4E8C243FFF0C}"/>
                  </a:ext>
                </a:extLst>
              </p:cNvPr>
              <p:cNvSpPr txBox="1"/>
              <p:nvPr/>
            </p:nvSpPr>
            <p:spPr>
              <a:xfrm>
                <a:off x="2649894" y="3316483"/>
                <a:ext cx="1838131" cy="3759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Phrase ISR</a:t>
                </a:r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64E41D36-507E-489D-B409-D42C532513C5}"/>
                </a:ext>
              </a:extLst>
            </p:cNvPr>
            <p:cNvGrpSpPr/>
            <p:nvPr/>
          </p:nvGrpSpPr>
          <p:grpSpPr>
            <a:xfrm>
              <a:off x="6609038" y="3318037"/>
              <a:ext cx="1371600" cy="643813"/>
              <a:chOff x="5293567" y="3167193"/>
              <a:chExt cx="1996751" cy="643813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C6109DB6-AC72-45A8-8590-589F902B9E2C}"/>
                  </a:ext>
                </a:extLst>
              </p:cNvPr>
              <p:cNvSpPr/>
              <p:nvPr/>
            </p:nvSpPr>
            <p:spPr>
              <a:xfrm>
                <a:off x="5293567" y="3167193"/>
                <a:ext cx="1996751" cy="643813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88AECD2-C111-4420-A860-B69148C3012F}"/>
                  </a:ext>
                </a:extLst>
              </p:cNvPr>
              <p:cNvSpPr txBox="1"/>
              <p:nvPr/>
            </p:nvSpPr>
            <p:spPr>
              <a:xfrm>
                <a:off x="5368212" y="3316483"/>
                <a:ext cx="1838131" cy="3759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AND ISR</a:t>
                </a:r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BF6241E0-305F-4F82-B328-0E27EA4A14A9}"/>
                </a:ext>
              </a:extLst>
            </p:cNvPr>
            <p:cNvGrpSpPr/>
            <p:nvPr/>
          </p:nvGrpSpPr>
          <p:grpSpPr>
            <a:xfrm>
              <a:off x="442560" y="4364239"/>
              <a:ext cx="1371600" cy="643813"/>
              <a:chOff x="5293567" y="3167193"/>
              <a:chExt cx="1996751" cy="643813"/>
            </a:xfrm>
          </p:grpSpPr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5582B17B-AF92-4F58-A3EA-92716F411653}"/>
                  </a:ext>
                </a:extLst>
              </p:cNvPr>
              <p:cNvSpPr/>
              <p:nvPr/>
            </p:nvSpPr>
            <p:spPr>
              <a:xfrm>
                <a:off x="5293567" y="3167193"/>
                <a:ext cx="1996751" cy="643813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05F17EC-790B-407C-8DA6-7698D4625485}"/>
                  </a:ext>
                </a:extLst>
              </p:cNvPr>
              <p:cNvSpPr txBox="1"/>
              <p:nvPr/>
            </p:nvSpPr>
            <p:spPr>
              <a:xfrm>
                <a:off x="5368212" y="3316483"/>
                <a:ext cx="1838131" cy="3759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err="1"/>
                  <a:t>apollo</a:t>
                </a:r>
                <a:r>
                  <a:rPr lang="en-US" dirty="0"/>
                  <a:t> ISR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FFE694F4-8255-459A-B4BF-C06D5B579375}"/>
                </a:ext>
              </a:extLst>
            </p:cNvPr>
            <p:cNvGrpSpPr/>
            <p:nvPr/>
          </p:nvGrpSpPr>
          <p:grpSpPr>
            <a:xfrm>
              <a:off x="2029168" y="4345578"/>
              <a:ext cx="1371600" cy="643813"/>
              <a:chOff x="5293567" y="3167193"/>
              <a:chExt cx="1996751" cy="643813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341EF698-E2E7-4F19-9652-C5E9367C889C}"/>
                  </a:ext>
                </a:extLst>
              </p:cNvPr>
              <p:cNvSpPr/>
              <p:nvPr/>
            </p:nvSpPr>
            <p:spPr>
              <a:xfrm>
                <a:off x="5293567" y="3167193"/>
                <a:ext cx="1996751" cy="643813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6DE83074-A90C-4CB5-9CC5-9E2E3F380D41}"/>
                  </a:ext>
                </a:extLst>
              </p:cNvPr>
              <p:cNvSpPr txBox="1"/>
              <p:nvPr/>
            </p:nvSpPr>
            <p:spPr>
              <a:xfrm>
                <a:off x="5368212" y="3316483"/>
                <a:ext cx="1838131" cy="3759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moon ISR</a:t>
                </a:r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760FF1B3-1B13-4C3B-99A5-17A464B5ADAE}"/>
                </a:ext>
              </a:extLst>
            </p:cNvPr>
            <p:cNvGrpSpPr/>
            <p:nvPr/>
          </p:nvGrpSpPr>
          <p:grpSpPr>
            <a:xfrm>
              <a:off x="3648974" y="4341443"/>
              <a:ext cx="1371600" cy="643813"/>
              <a:chOff x="5293567" y="3167193"/>
              <a:chExt cx="1996751" cy="643813"/>
            </a:xfrm>
          </p:grpSpPr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33D372F3-1C37-46E3-845B-D9BE13A52A92}"/>
                  </a:ext>
                </a:extLst>
              </p:cNvPr>
              <p:cNvSpPr/>
              <p:nvPr/>
            </p:nvSpPr>
            <p:spPr>
              <a:xfrm>
                <a:off x="5293567" y="3167193"/>
                <a:ext cx="1996751" cy="643813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794792C-D99E-40C3-BDAE-B87F4265FCDB}"/>
                  </a:ext>
                </a:extLst>
              </p:cNvPr>
              <p:cNvSpPr txBox="1"/>
              <p:nvPr/>
            </p:nvSpPr>
            <p:spPr>
              <a:xfrm>
                <a:off x="5368212" y="3316483"/>
                <a:ext cx="1838131" cy="3759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landing ISR</a:t>
                </a: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B09059A7-C3E8-4D36-99D2-6DA843C9EE19}"/>
                </a:ext>
              </a:extLst>
            </p:cNvPr>
            <p:cNvGrpSpPr/>
            <p:nvPr/>
          </p:nvGrpSpPr>
          <p:grpSpPr>
            <a:xfrm>
              <a:off x="5839728" y="4356783"/>
              <a:ext cx="1371600" cy="643813"/>
              <a:chOff x="5293567" y="3167193"/>
              <a:chExt cx="1996751" cy="643813"/>
            </a:xfrm>
          </p:grpSpPr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CE08983C-809B-4461-9141-F01DB1B24B2D}"/>
                  </a:ext>
                </a:extLst>
              </p:cNvPr>
              <p:cNvSpPr/>
              <p:nvPr/>
            </p:nvSpPr>
            <p:spPr>
              <a:xfrm>
                <a:off x="5293567" y="3167193"/>
                <a:ext cx="1996751" cy="643813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DA255B07-4361-4471-B741-1FDEB09733CB}"/>
                  </a:ext>
                </a:extLst>
              </p:cNvPr>
              <p:cNvSpPr txBox="1"/>
              <p:nvPr/>
            </p:nvSpPr>
            <p:spPr>
              <a:xfrm>
                <a:off x="5368212" y="3316483"/>
                <a:ext cx="1838131" cy="3759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apple ISR</a:t>
                </a:r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31E53BD9-02AF-4F0E-AF60-F8E445B3A93A}"/>
                </a:ext>
              </a:extLst>
            </p:cNvPr>
            <p:cNvGrpSpPr/>
            <p:nvPr/>
          </p:nvGrpSpPr>
          <p:grpSpPr>
            <a:xfrm>
              <a:off x="7368074" y="4341444"/>
              <a:ext cx="1371600" cy="643813"/>
              <a:chOff x="5293567" y="3167193"/>
              <a:chExt cx="1996751" cy="643813"/>
            </a:xfrm>
          </p:grpSpPr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EA2FF4B9-6800-4275-97BA-32A82CAB5417}"/>
                  </a:ext>
                </a:extLst>
              </p:cNvPr>
              <p:cNvSpPr/>
              <p:nvPr/>
            </p:nvSpPr>
            <p:spPr>
              <a:xfrm>
                <a:off x="5293567" y="3167193"/>
                <a:ext cx="1996751" cy="643813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BC65153-1593-44A6-BF7F-600B9B66BA8A}"/>
                  </a:ext>
                </a:extLst>
              </p:cNvPr>
              <p:cNvSpPr txBox="1"/>
              <p:nvPr/>
            </p:nvSpPr>
            <p:spPr>
              <a:xfrm>
                <a:off x="5368212" y="3316483"/>
                <a:ext cx="1838131" cy="3759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banana ISR</a:t>
                </a:r>
              </a:p>
            </p:txBody>
          </p:sp>
        </p:grp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BBB5A5D7-CC6D-40D3-92C9-C66183B2E191}"/>
                </a:ext>
              </a:extLst>
            </p:cNvPr>
            <p:cNvCxnSpPr>
              <a:cxnSpLocks/>
            </p:cNvCxnSpPr>
            <p:nvPr/>
          </p:nvCxnSpPr>
          <p:spPr>
            <a:xfrm>
              <a:off x="5290457" y="2743200"/>
              <a:ext cx="1576874" cy="580052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11D4955-42FB-43A5-ABF1-FC01568C2421}"/>
                </a:ext>
              </a:extLst>
            </p:cNvPr>
            <p:cNvCxnSpPr>
              <a:cxnSpLocks/>
              <a:endCxn id="30" idx="0"/>
            </p:cNvCxnSpPr>
            <p:nvPr/>
          </p:nvCxnSpPr>
          <p:spPr>
            <a:xfrm>
              <a:off x="7586071" y="3951032"/>
              <a:ext cx="467803" cy="390412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8B150817-6CA8-4A18-BDF7-11C8E3B7B027}"/>
                </a:ext>
              </a:extLst>
            </p:cNvPr>
            <p:cNvCxnSpPr>
              <a:cxnSpLocks/>
              <a:endCxn id="27" idx="0"/>
            </p:cNvCxnSpPr>
            <p:nvPr/>
          </p:nvCxnSpPr>
          <p:spPr>
            <a:xfrm flipH="1">
              <a:off x="6525528" y="3954652"/>
              <a:ext cx="514368" cy="402131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C84A4B67-00D2-484D-A492-256B286F17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92492" y="2749694"/>
              <a:ext cx="984659" cy="580052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91F851E9-B681-4A1B-BB07-354276EFF7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95142" y="3961850"/>
              <a:ext cx="690008" cy="414109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0F9D197B-6817-425C-8C8D-97E88948D24E}"/>
                </a:ext>
              </a:extLst>
            </p:cNvPr>
            <p:cNvCxnSpPr>
              <a:cxnSpLocks/>
              <a:stCxn id="6" idx="2"/>
              <a:endCxn id="21" idx="0"/>
            </p:cNvCxnSpPr>
            <p:nvPr/>
          </p:nvCxnSpPr>
          <p:spPr>
            <a:xfrm flipH="1">
              <a:off x="2714968" y="3967065"/>
              <a:ext cx="3205" cy="378513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A5668D8-439A-422D-AE86-CD8404B3EFC0}"/>
                </a:ext>
              </a:extLst>
            </p:cNvPr>
            <p:cNvCxnSpPr>
              <a:cxnSpLocks/>
            </p:cNvCxnSpPr>
            <p:nvPr/>
          </p:nvCxnSpPr>
          <p:spPr>
            <a:xfrm>
              <a:off x="3261430" y="3973559"/>
              <a:ext cx="673364" cy="367884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736DF16-3E63-4DF5-A11D-EBDE75ABDB55}"/>
                </a:ext>
              </a:extLst>
            </p:cNvPr>
            <p:cNvSpPr txBox="1"/>
            <p:nvPr/>
          </p:nvSpPr>
          <p:spPr>
            <a:xfrm>
              <a:off x="1351280" y="2455175"/>
              <a:ext cx="229769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i="1" dirty="0">
                  <a:solidFill>
                    <a:srgbClr val="FF0000"/>
                  </a:solidFill>
                </a:rPr>
                <a:t>The ISR structure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15389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49D934F6-F884-4E72-84C1-ACA601EBB3FF}"/>
              </a:ext>
            </a:extLst>
          </p:cNvPr>
          <p:cNvGrpSpPr>
            <a:grpSpLocks noChangeAspect="1"/>
          </p:cNvGrpSpPr>
          <p:nvPr/>
        </p:nvGrpSpPr>
        <p:grpSpPr>
          <a:xfrm>
            <a:off x="1387368" y="4216789"/>
            <a:ext cx="6520931" cy="2286000"/>
            <a:chOff x="442560" y="2099387"/>
            <a:chExt cx="8297114" cy="2908665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22B2ECF3-2A35-41D4-B8B5-F4C882944495}"/>
                </a:ext>
              </a:extLst>
            </p:cNvPr>
            <p:cNvGrpSpPr/>
            <p:nvPr/>
          </p:nvGrpSpPr>
          <p:grpSpPr>
            <a:xfrm>
              <a:off x="4049486" y="2099387"/>
              <a:ext cx="1371600" cy="643813"/>
              <a:chOff x="3844212" y="2108718"/>
              <a:chExt cx="1996751" cy="643813"/>
            </a:xfrm>
          </p:grpSpPr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9B0DFB47-D8D1-4AE6-9FD9-FD2BC3A8F170}"/>
                  </a:ext>
                </a:extLst>
              </p:cNvPr>
              <p:cNvSpPr/>
              <p:nvPr/>
            </p:nvSpPr>
            <p:spPr>
              <a:xfrm>
                <a:off x="3844212" y="2108718"/>
                <a:ext cx="1996751" cy="643813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rm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2649D072-49B1-4786-9EA9-DDCCC2DF415E}"/>
                  </a:ext>
                </a:extLst>
              </p:cNvPr>
              <p:cNvSpPr txBox="1"/>
              <p:nvPr/>
            </p:nvSpPr>
            <p:spPr>
              <a:xfrm>
                <a:off x="3918857" y="2258008"/>
                <a:ext cx="1838131" cy="375913"/>
              </a:xfrm>
              <a:prstGeom prst="rect">
                <a:avLst/>
              </a:prstGeom>
              <a:noFill/>
            </p:spPr>
            <p:txBody>
              <a:bodyPr wrap="square" rtlCol="0">
                <a:normAutofit fontScale="85000" lnSpcReduction="20000"/>
              </a:bodyPr>
              <a:lstStyle/>
              <a:p>
                <a:pPr algn="ctr"/>
                <a:r>
                  <a:rPr lang="en-US" dirty="0"/>
                  <a:t>OR ISR</a:t>
                </a:r>
              </a:p>
            </p:txBody>
          </p: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338F62C7-2D93-4B53-B8B5-9F5D7FB36610}"/>
                </a:ext>
              </a:extLst>
            </p:cNvPr>
            <p:cNvGrpSpPr/>
            <p:nvPr/>
          </p:nvGrpSpPr>
          <p:grpSpPr>
            <a:xfrm>
              <a:off x="2032373" y="3323252"/>
              <a:ext cx="1371600" cy="643813"/>
              <a:chOff x="2575249" y="3167193"/>
              <a:chExt cx="1996751" cy="643813"/>
            </a:xfrm>
          </p:grpSpPr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2131584F-5819-44FD-9802-D21B5D4AF239}"/>
                  </a:ext>
                </a:extLst>
              </p:cNvPr>
              <p:cNvSpPr/>
              <p:nvPr/>
            </p:nvSpPr>
            <p:spPr>
              <a:xfrm>
                <a:off x="2575249" y="3167193"/>
                <a:ext cx="1996751" cy="643813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rm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446C604A-30A4-4F6C-9F94-A8A137D2B3EC}"/>
                  </a:ext>
                </a:extLst>
              </p:cNvPr>
              <p:cNvSpPr txBox="1"/>
              <p:nvPr/>
            </p:nvSpPr>
            <p:spPr>
              <a:xfrm>
                <a:off x="2649894" y="3316483"/>
                <a:ext cx="1838131" cy="375913"/>
              </a:xfrm>
              <a:prstGeom prst="rect">
                <a:avLst/>
              </a:prstGeom>
              <a:noFill/>
            </p:spPr>
            <p:txBody>
              <a:bodyPr wrap="square" rtlCol="0">
                <a:normAutofit fontScale="85000" lnSpcReduction="20000"/>
              </a:bodyPr>
              <a:lstStyle/>
              <a:p>
                <a:pPr algn="ctr"/>
                <a:r>
                  <a:rPr lang="en-US" dirty="0"/>
                  <a:t>Phrase ISR</a:t>
                </a:r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77684E6C-855E-4A61-84F0-0D9DA10BC1DF}"/>
                </a:ext>
              </a:extLst>
            </p:cNvPr>
            <p:cNvGrpSpPr/>
            <p:nvPr/>
          </p:nvGrpSpPr>
          <p:grpSpPr>
            <a:xfrm>
              <a:off x="6609038" y="3318037"/>
              <a:ext cx="1371600" cy="643813"/>
              <a:chOff x="5293567" y="3167193"/>
              <a:chExt cx="1996751" cy="643813"/>
            </a:xfrm>
          </p:grpSpPr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8CBD6C33-265D-420C-A904-B3D78269585E}"/>
                  </a:ext>
                </a:extLst>
              </p:cNvPr>
              <p:cNvSpPr/>
              <p:nvPr/>
            </p:nvSpPr>
            <p:spPr>
              <a:xfrm>
                <a:off x="5293567" y="3167193"/>
                <a:ext cx="1996751" cy="643813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rm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B6C148FF-7C7E-4590-A65B-7FEA3C464EA4}"/>
                  </a:ext>
                </a:extLst>
              </p:cNvPr>
              <p:cNvSpPr txBox="1"/>
              <p:nvPr/>
            </p:nvSpPr>
            <p:spPr>
              <a:xfrm>
                <a:off x="5368212" y="3316483"/>
                <a:ext cx="1838131" cy="375913"/>
              </a:xfrm>
              <a:prstGeom prst="rect">
                <a:avLst/>
              </a:prstGeom>
              <a:noFill/>
            </p:spPr>
            <p:txBody>
              <a:bodyPr wrap="square" rtlCol="0">
                <a:normAutofit fontScale="85000" lnSpcReduction="20000"/>
              </a:bodyPr>
              <a:lstStyle/>
              <a:p>
                <a:pPr algn="ctr"/>
                <a:r>
                  <a:rPr lang="en-US" dirty="0"/>
                  <a:t>AND ISR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E8231AA1-81AC-4BBB-AD93-278611488911}"/>
                </a:ext>
              </a:extLst>
            </p:cNvPr>
            <p:cNvGrpSpPr/>
            <p:nvPr/>
          </p:nvGrpSpPr>
          <p:grpSpPr>
            <a:xfrm>
              <a:off x="442560" y="4364239"/>
              <a:ext cx="1371600" cy="643813"/>
              <a:chOff x="5293567" y="3167193"/>
              <a:chExt cx="1996751" cy="643813"/>
            </a:xfrm>
          </p:grpSpPr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841590B4-FEBF-453A-B996-E96B0641B217}"/>
                  </a:ext>
                </a:extLst>
              </p:cNvPr>
              <p:cNvSpPr/>
              <p:nvPr/>
            </p:nvSpPr>
            <p:spPr>
              <a:xfrm>
                <a:off x="5293567" y="3167193"/>
                <a:ext cx="1996751" cy="643813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rm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F006019B-FD49-4EAE-BF4F-025FA39418C8}"/>
                  </a:ext>
                </a:extLst>
              </p:cNvPr>
              <p:cNvSpPr txBox="1"/>
              <p:nvPr/>
            </p:nvSpPr>
            <p:spPr>
              <a:xfrm>
                <a:off x="5368212" y="3316483"/>
                <a:ext cx="1838131" cy="375913"/>
              </a:xfrm>
              <a:prstGeom prst="rect">
                <a:avLst/>
              </a:prstGeom>
              <a:noFill/>
            </p:spPr>
            <p:txBody>
              <a:bodyPr wrap="square" rtlCol="0">
                <a:normAutofit fontScale="85000" lnSpcReduction="20000"/>
              </a:bodyPr>
              <a:lstStyle/>
              <a:p>
                <a:pPr algn="ctr"/>
                <a:r>
                  <a:rPr lang="en-US" dirty="0" err="1"/>
                  <a:t>apollo</a:t>
                </a:r>
                <a:r>
                  <a:rPr lang="en-US" dirty="0"/>
                  <a:t> ISR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7EF04E67-3143-4825-AF22-9737B578E4B7}"/>
                </a:ext>
              </a:extLst>
            </p:cNvPr>
            <p:cNvGrpSpPr/>
            <p:nvPr/>
          </p:nvGrpSpPr>
          <p:grpSpPr>
            <a:xfrm>
              <a:off x="2029168" y="4345578"/>
              <a:ext cx="1371600" cy="643813"/>
              <a:chOff x="5293567" y="3167193"/>
              <a:chExt cx="1996751" cy="643813"/>
            </a:xfrm>
          </p:grpSpPr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250A0C49-B335-4895-AF77-0545D4332997}"/>
                  </a:ext>
                </a:extLst>
              </p:cNvPr>
              <p:cNvSpPr/>
              <p:nvPr/>
            </p:nvSpPr>
            <p:spPr>
              <a:xfrm>
                <a:off x="5293567" y="3167193"/>
                <a:ext cx="1996751" cy="643813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rm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1426F91F-E3A8-46F7-8C21-323F7F89488F}"/>
                  </a:ext>
                </a:extLst>
              </p:cNvPr>
              <p:cNvSpPr txBox="1"/>
              <p:nvPr/>
            </p:nvSpPr>
            <p:spPr>
              <a:xfrm>
                <a:off x="5368212" y="3316483"/>
                <a:ext cx="1838131" cy="375913"/>
              </a:xfrm>
              <a:prstGeom prst="rect">
                <a:avLst/>
              </a:prstGeom>
              <a:noFill/>
            </p:spPr>
            <p:txBody>
              <a:bodyPr wrap="square" rtlCol="0">
                <a:normAutofit fontScale="85000" lnSpcReduction="20000"/>
              </a:bodyPr>
              <a:lstStyle/>
              <a:p>
                <a:pPr algn="ctr"/>
                <a:r>
                  <a:rPr lang="en-US" dirty="0"/>
                  <a:t>moon ISR</a:t>
                </a: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1ADA1449-B4F6-4928-969A-46526D718201}"/>
                </a:ext>
              </a:extLst>
            </p:cNvPr>
            <p:cNvGrpSpPr/>
            <p:nvPr/>
          </p:nvGrpSpPr>
          <p:grpSpPr>
            <a:xfrm>
              <a:off x="3648974" y="4341443"/>
              <a:ext cx="1371600" cy="643813"/>
              <a:chOff x="5293567" y="3167193"/>
              <a:chExt cx="1996751" cy="643813"/>
            </a:xfrm>
          </p:grpSpPr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8E06D010-2DB5-4D89-9D82-365D7D461066}"/>
                  </a:ext>
                </a:extLst>
              </p:cNvPr>
              <p:cNvSpPr/>
              <p:nvPr/>
            </p:nvSpPr>
            <p:spPr>
              <a:xfrm>
                <a:off x="5293567" y="3167193"/>
                <a:ext cx="1996751" cy="643813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rm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8905A0D-2B48-488E-90AB-FEE0423F3353}"/>
                  </a:ext>
                </a:extLst>
              </p:cNvPr>
              <p:cNvSpPr txBox="1"/>
              <p:nvPr/>
            </p:nvSpPr>
            <p:spPr>
              <a:xfrm>
                <a:off x="5368212" y="3316483"/>
                <a:ext cx="1838131" cy="375913"/>
              </a:xfrm>
              <a:prstGeom prst="rect">
                <a:avLst/>
              </a:prstGeom>
              <a:noFill/>
            </p:spPr>
            <p:txBody>
              <a:bodyPr wrap="square" rtlCol="0">
                <a:normAutofit fontScale="77500" lnSpcReduction="20000"/>
              </a:bodyPr>
              <a:lstStyle/>
              <a:p>
                <a:pPr algn="ctr"/>
                <a:r>
                  <a:rPr lang="en-US" dirty="0"/>
                  <a:t>landing ISR</a:t>
                </a: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3235CEA-A1CE-496F-BEA9-64C902F16ECA}"/>
                </a:ext>
              </a:extLst>
            </p:cNvPr>
            <p:cNvGrpSpPr/>
            <p:nvPr/>
          </p:nvGrpSpPr>
          <p:grpSpPr>
            <a:xfrm>
              <a:off x="5839728" y="4356783"/>
              <a:ext cx="1371600" cy="643813"/>
              <a:chOff x="5293567" y="3167193"/>
              <a:chExt cx="1996751" cy="643813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F01FC55F-E70C-4C67-AF8F-C9FB3E514F23}"/>
                  </a:ext>
                </a:extLst>
              </p:cNvPr>
              <p:cNvSpPr/>
              <p:nvPr/>
            </p:nvSpPr>
            <p:spPr>
              <a:xfrm>
                <a:off x="5293567" y="3167193"/>
                <a:ext cx="1996751" cy="643813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rm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0A0FE33-747C-4C40-A963-D583D902141F}"/>
                  </a:ext>
                </a:extLst>
              </p:cNvPr>
              <p:cNvSpPr txBox="1"/>
              <p:nvPr/>
            </p:nvSpPr>
            <p:spPr>
              <a:xfrm>
                <a:off x="5368212" y="3316483"/>
                <a:ext cx="1838131" cy="375913"/>
              </a:xfrm>
              <a:prstGeom prst="rect">
                <a:avLst/>
              </a:prstGeom>
              <a:noFill/>
            </p:spPr>
            <p:txBody>
              <a:bodyPr wrap="square" rtlCol="0">
                <a:normAutofit fontScale="85000" lnSpcReduction="20000"/>
              </a:bodyPr>
              <a:lstStyle/>
              <a:p>
                <a:pPr algn="ctr"/>
                <a:r>
                  <a:rPr lang="en-US" dirty="0"/>
                  <a:t>apple ISR</a:t>
                </a: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E2F93D2B-A772-4ADB-9667-66A2DF2CBD28}"/>
                </a:ext>
              </a:extLst>
            </p:cNvPr>
            <p:cNvGrpSpPr/>
            <p:nvPr/>
          </p:nvGrpSpPr>
          <p:grpSpPr>
            <a:xfrm>
              <a:off x="7368074" y="4341444"/>
              <a:ext cx="1371600" cy="643813"/>
              <a:chOff x="5293567" y="3167193"/>
              <a:chExt cx="1996751" cy="643813"/>
            </a:xfrm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7C7AE36F-EC4A-494A-852D-102C9527A033}"/>
                  </a:ext>
                </a:extLst>
              </p:cNvPr>
              <p:cNvSpPr/>
              <p:nvPr/>
            </p:nvSpPr>
            <p:spPr>
              <a:xfrm>
                <a:off x="5293567" y="3167193"/>
                <a:ext cx="1996751" cy="643813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rm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4C29EB6-2252-4F27-99BF-896AAA9C7AAB}"/>
                  </a:ext>
                </a:extLst>
              </p:cNvPr>
              <p:cNvSpPr txBox="1"/>
              <p:nvPr/>
            </p:nvSpPr>
            <p:spPr>
              <a:xfrm>
                <a:off x="5368212" y="3316483"/>
                <a:ext cx="1838131" cy="375913"/>
              </a:xfrm>
              <a:prstGeom prst="rect">
                <a:avLst/>
              </a:prstGeom>
              <a:noFill/>
            </p:spPr>
            <p:txBody>
              <a:bodyPr wrap="square" rtlCol="0">
                <a:normAutofit fontScale="77500" lnSpcReduction="20000"/>
              </a:bodyPr>
              <a:lstStyle/>
              <a:p>
                <a:pPr algn="ctr"/>
                <a:r>
                  <a:rPr lang="en-US" dirty="0"/>
                  <a:t>banana ISR</a:t>
                </a:r>
              </a:p>
            </p:txBody>
          </p:sp>
        </p:grp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F86148B-304A-4FE4-84FD-0A4BDB1C9D33}"/>
                </a:ext>
              </a:extLst>
            </p:cNvPr>
            <p:cNvCxnSpPr>
              <a:cxnSpLocks/>
            </p:cNvCxnSpPr>
            <p:nvPr/>
          </p:nvCxnSpPr>
          <p:spPr>
            <a:xfrm>
              <a:off x="5290457" y="2743200"/>
              <a:ext cx="1576874" cy="580052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020879A-39C6-47EE-82F4-E3F0173C3CD6}"/>
                </a:ext>
              </a:extLst>
            </p:cNvPr>
            <p:cNvCxnSpPr>
              <a:cxnSpLocks/>
              <a:endCxn id="19" idx="0"/>
            </p:cNvCxnSpPr>
            <p:nvPr/>
          </p:nvCxnSpPr>
          <p:spPr>
            <a:xfrm>
              <a:off x="7586071" y="3951032"/>
              <a:ext cx="467803" cy="390412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FE86A539-A8A2-4B14-8224-8F118FD8368A}"/>
                </a:ext>
              </a:extLst>
            </p:cNvPr>
            <p:cNvCxnSpPr>
              <a:cxnSpLocks/>
              <a:endCxn id="21" idx="0"/>
            </p:cNvCxnSpPr>
            <p:nvPr/>
          </p:nvCxnSpPr>
          <p:spPr>
            <a:xfrm flipH="1">
              <a:off x="6525528" y="3954652"/>
              <a:ext cx="514368" cy="402131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FA7033D5-180D-4623-85EB-41F10719066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92492" y="2749694"/>
              <a:ext cx="984659" cy="580052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F2F3266C-998E-469F-800C-AE1559D5CB1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95142" y="3961850"/>
              <a:ext cx="690008" cy="414109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92C7A77-997C-48EB-86AC-4F18D8C1C72E}"/>
                </a:ext>
              </a:extLst>
            </p:cNvPr>
            <p:cNvCxnSpPr>
              <a:cxnSpLocks/>
              <a:stCxn id="31" idx="2"/>
              <a:endCxn id="25" idx="0"/>
            </p:cNvCxnSpPr>
            <p:nvPr/>
          </p:nvCxnSpPr>
          <p:spPr>
            <a:xfrm flipH="1">
              <a:off x="2714968" y="3967065"/>
              <a:ext cx="3205" cy="378513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D27B16A-2276-45C0-931D-1DEDFB25AAC0}"/>
                </a:ext>
              </a:extLst>
            </p:cNvPr>
            <p:cNvCxnSpPr>
              <a:cxnSpLocks/>
            </p:cNvCxnSpPr>
            <p:nvPr/>
          </p:nvCxnSpPr>
          <p:spPr>
            <a:xfrm>
              <a:off x="3261430" y="3973559"/>
              <a:ext cx="673364" cy="367884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F0F2A4E-67DD-42EB-9B87-6F0D5CFE53F0}"/>
                </a:ext>
              </a:extLst>
            </p:cNvPr>
            <p:cNvSpPr txBox="1"/>
            <p:nvPr/>
          </p:nvSpPr>
          <p:spPr>
            <a:xfrm>
              <a:off x="1351280" y="2455175"/>
              <a:ext cx="2297694" cy="461665"/>
            </a:xfrm>
            <a:prstGeom prst="rect">
              <a:avLst/>
            </a:prstGeom>
            <a:noFill/>
          </p:spPr>
          <p:txBody>
            <a:bodyPr wrap="square" rtlCol="0">
              <a:normAutofit fontScale="70000" lnSpcReduction="20000"/>
            </a:bodyPr>
            <a:lstStyle/>
            <a:p>
              <a:r>
                <a:rPr lang="en-US" sz="2400" i="1" dirty="0">
                  <a:solidFill>
                    <a:srgbClr val="FF0000"/>
                  </a:solidFill>
                </a:rPr>
                <a:t>The ISR structure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A9C10AC4-1105-42FC-AAF5-3499C6C60CFE}"/>
              </a:ext>
            </a:extLst>
          </p:cNvPr>
          <p:cNvGrpSpPr>
            <a:grpSpLocks noChangeAspect="1"/>
          </p:cNvGrpSpPr>
          <p:nvPr/>
        </p:nvGrpSpPr>
        <p:grpSpPr>
          <a:xfrm>
            <a:off x="1387368" y="1448677"/>
            <a:ext cx="6520931" cy="2286000"/>
            <a:chOff x="442560" y="2099387"/>
            <a:chExt cx="8297114" cy="2908665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03A886CD-468B-429C-A001-2A487AD8A9AF}"/>
                </a:ext>
              </a:extLst>
            </p:cNvPr>
            <p:cNvGrpSpPr/>
            <p:nvPr/>
          </p:nvGrpSpPr>
          <p:grpSpPr>
            <a:xfrm>
              <a:off x="4049486" y="2099387"/>
              <a:ext cx="1371600" cy="643813"/>
              <a:chOff x="3844212" y="2108718"/>
              <a:chExt cx="1996751" cy="643813"/>
            </a:xfrm>
          </p:grpSpPr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77484854-CA04-4A53-93FC-CB0654391AF8}"/>
                  </a:ext>
                </a:extLst>
              </p:cNvPr>
              <p:cNvSpPr/>
              <p:nvPr/>
            </p:nvSpPr>
            <p:spPr>
              <a:xfrm>
                <a:off x="3844212" y="2108718"/>
                <a:ext cx="1996751" cy="643813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rm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4F783048-E68B-43D7-A67F-C224320423EB}"/>
                  </a:ext>
                </a:extLst>
              </p:cNvPr>
              <p:cNvSpPr txBox="1"/>
              <p:nvPr/>
            </p:nvSpPr>
            <p:spPr>
              <a:xfrm>
                <a:off x="3918857" y="2258008"/>
                <a:ext cx="1838131" cy="375913"/>
              </a:xfrm>
              <a:prstGeom prst="rect">
                <a:avLst/>
              </a:prstGeom>
              <a:noFill/>
            </p:spPr>
            <p:txBody>
              <a:bodyPr wrap="square" rtlCol="0">
                <a:normAutofit fontScale="85000" lnSpcReduction="20000"/>
              </a:bodyPr>
              <a:lstStyle/>
              <a:p>
                <a:pPr algn="ctr"/>
                <a:r>
                  <a:rPr lang="en-US" dirty="0"/>
                  <a:t>OR</a:t>
                </a:r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61C10578-A11E-46F3-BE0E-61ABD48CF096}"/>
                </a:ext>
              </a:extLst>
            </p:cNvPr>
            <p:cNvGrpSpPr/>
            <p:nvPr/>
          </p:nvGrpSpPr>
          <p:grpSpPr>
            <a:xfrm>
              <a:off x="2032373" y="3323252"/>
              <a:ext cx="1371600" cy="643813"/>
              <a:chOff x="2575249" y="3167193"/>
              <a:chExt cx="1996751" cy="643813"/>
            </a:xfrm>
          </p:grpSpPr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C948ABFD-1FA1-4DB9-A7AA-665A00ACAA82}"/>
                  </a:ext>
                </a:extLst>
              </p:cNvPr>
              <p:cNvSpPr/>
              <p:nvPr/>
            </p:nvSpPr>
            <p:spPr>
              <a:xfrm>
                <a:off x="2575249" y="3167193"/>
                <a:ext cx="1996751" cy="643813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rm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0F3DDCA2-359A-402D-9C22-C97198781936}"/>
                  </a:ext>
                </a:extLst>
              </p:cNvPr>
              <p:cNvSpPr txBox="1"/>
              <p:nvPr/>
            </p:nvSpPr>
            <p:spPr>
              <a:xfrm>
                <a:off x="2649894" y="3316483"/>
                <a:ext cx="1838131" cy="375913"/>
              </a:xfrm>
              <a:prstGeom prst="rect">
                <a:avLst/>
              </a:prstGeom>
              <a:noFill/>
            </p:spPr>
            <p:txBody>
              <a:bodyPr wrap="square" rtlCol="0">
                <a:normAutofit fontScale="85000" lnSpcReduction="20000"/>
              </a:bodyPr>
              <a:lstStyle/>
              <a:p>
                <a:pPr algn="ctr"/>
                <a:r>
                  <a:rPr lang="en-US" dirty="0"/>
                  <a:t>Phrase</a:t>
                </a:r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58030774-A2CD-405E-B2B6-2187532B7409}"/>
                </a:ext>
              </a:extLst>
            </p:cNvPr>
            <p:cNvGrpSpPr/>
            <p:nvPr/>
          </p:nvGrpSpPr>
          <p:grpSpPr>
            <a:xfrm>
              <a:off x="6609038" y="3318037"/>
              <a:ext cx="1371600" cy="643813"/>
              <a:chOff x="5293567" y="3167193"/>
              <a:chExt cx="1996751" cy="643813"/>
            </a:xfrm>
          </p:grpSpPr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C9E5E154-5FC3-480A-85B5-D445CDCFACFF}"/>
                  </a:ext>
                </a:extLst>
              </p:cNvPr>
              <p:cNvSpPr/>
              <p:nvPr/>
            </p:nvSpPr>
            <p:spPr>
              <a:xfrm>
                <a:off x="5293567" y="3167193"/>
                <a:ext cx="1996751" cy="643813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rm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3EF8E1F6-F5E9-4294-B5CD-FB58B601A412}"/>
                  </a:ext>
                </a:extLst>
              </p:cNvPr>
              <p:cNvSpPr txBox="1"/>
              <p:nvPr/>
            </p:nvSpPr>
            <p:spPr>
              <a:xfrm>
                <a:off x="5368212" y="3316483"/>
                <a:ext cx="1838131" cy="375913"/>
              </a:xfrm>
              <a:prstGeom prst="rect">
                <a:avLst/>
              </a:prstGeom>
              <a:noFill/>
            </p:spPr>
            <p:txBody>
              <a:bodyPr wrap="square" rtlCol="0">
                <a:normAutofit fontScale="85000" lnSpcReduction="20000"/>
              </a:bodyPr>
              <a:lstStyle/>
              <a:p>
                <a:pPr algn="ctr"/>
                <a:r>
                  <a:rPr lang="en-US" dirty="0"/>
                  <a:t>AND</a:t>
                </a:r>
              </a:p>
            </p:txBody>
          </p: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4DF89430-9611-470C-A765-FE12239B14D9}"/>
                </a:ext>
              </a:extLst>
            </p:cNvPr>
            <p:cNvGrpSpPr/>
            <p:nvPr/>
          </p:nvGrpSpPr>
          <p:grpSpPr>
            <a:xfrm>
              <a:off x="442560" y="4364239"/>
              <a:ext cx="1371600" cy="643813"/>
              <a:chOff x="5293567" y="3167193"/>
              <a:chExt cx="1996751" cy="643813"/>
            </a:xfrm>
          </p:grpSpPr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37AECF2F-AB83-45EE-9CD8-098E04514747}"/>
                  </a:ext>
                </a:extLst>
              </p:cNvPr>
              <p:cNvSpPr/>
              <p:nvPr/>
            </p:nvSpPr>
            <p:spPr>
              <a:xfrm>
                <a:off x="5293567" y="3167193"/>
                <a:ext cx="1996751" cy="643813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rm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4F09CE33-C610-4677-AACD-5640D54D52A4}"/>
                  </a:ext>
                </a:extLst>
              </p:cNvPr>
              <p:cNvSpPr txBox="1"/>
              <p:nvPr/>
            </p:nvSpPr>
            <p:spPr>
              <a:xfrm>
                <a:off x="5368212" y="3316483"/>
                <a:ext cx="1838131" cy="375913"/>
              </a:xfrm>
              <a:prstGeom prst="rect">
                <a:avLst/>
              </a:prstGeom>
              <a:noFill/>
            </p:spPr>
            <p:txBody>
              <a:bodyPr wrap="square" rtlCol="0">
                <a:normAutofit fontScale="85000" lnSpcReduction="20000"/>
              </a:bodyPr>
              <a:lstStyle/>
              <a:p>
                <a:pPr algn="ctr"/>
                <a:r>
                  <a:rPr lang="en-US" dirty="0"/>
                  <a:t>"</a:t>
                </a:r>
                <a:r>
                  <a:rPr lang="en-US" dirty="0" err="1"/>
                  <a:t>apollo</a:t>
                </a:r>
                <a:r>
                  <a:rPr lang="en-US" dirty="0"/>
                  <a:t>"</a:t>
                </a:r>
              </a:p>
            </p:txBody>
          </p:sp>
        </p:grp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B5F25EFC-386B-4440-8D54-88EE6D178F2D}"/>
                </a:ext>
              </a:extLst>
            </p:cNvPr>
            <p:cNvGrpSpPr/>
            <p:nvPr/>
          </p:nvGrpSpPr>
          <p:grpSpPr>
            <a:xfrm>
              <a:off x="2029168" y="4345578"/>
              <a:ext cx="1371600" cy="643813"/>
              <a:chOff x="5293567" y="3167193"/>
              <a:chExt cx="1996751" cy="643813"/>
            </a:xfrm>
          </p:grpSpPr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EACFA542-F2DD-4651-8CA9-5FF838A5A0B4}"/>
                  </a:ext>
                </a:extLst>
              </p:cNvPr>
              <p:cNvSpPr/>
              <p:nvPr/>
            </p:nvSpPr>
            <p:spPr>
              <a:xfrm>
                <a:off x="5293567" y="3167193"/>
                <a:ext cx="1996751" cy="643813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rm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998E4540-A3AD-4D66-B6F1-BC74F4D39F48}"/>
                  </a:ext>
                </a:extLst>
              </p:cNvPr>
              <p:cNvSpPr txBox="1"/>
              <p:nvPr/>
            </p:nvSpPr>
            <p:spPr>
              <a:xfrm>
                <a:off x="5368212" y="3316483"/>
                <a:ext cx="1838131" cy="375913"/>
              </a:xfrm>
              <a:prstGeom prst="rect">
                <a:avLst/>
              </a:prstGeom>
              <a:noFill/>
            </p:spPr>
            <p:txBody>
              <a:bodyPr wrap="square" rtlCol="0">
                <a:normAutofit fontScale="85000" lnSpcReduction="20000"/>
              </a:bodyPr>
              <a:lstStyle/>
              <a:p>
                <a:pPr algn="ctr"/>
                <a:r>
                  <a:rPr lang="en-US" dirty="0"/>
                  <a:t>"moon"</a:t>
                </a:r>
              </a:p>
            </p:txBody>
          </p: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71FC04ED-61B9-4500-9C53-A0571B574FBB}"/>
                </a:ext>
              </a:extLst>
            </p:cNvPr>
            <p:cNvGrpSpPr/>
            <p:nvPr/>
          </p:nvGrpSpPr>
          <p:grpSpPr>
            <a:xfrm>
              <a:off x="3648974" y="4341443"/>
              <a:ext cx="1371600" cy="643813"/>
              <a:chOff x="5293567" y="3167193"/>
              <a:chExt cx="1996751" cy="643813"/>
            </a:xfrm>
          </p:grpSpPr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5E85E1C3-D75B-4E15-A72B-51CA96C342B5}"/>
                  </a:ext>
                </a:extLst>
              </p:cNvPr>
              <p:cNvSpPr/>
              <p:nvPr/>
            </p:nvSpPr>
            <p:spPr>
              <a:xfrm>
                <a:off x="5293567" y="3167193"/>
                <a:ext cx="1996751" cy="643813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rm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5BDE214F-BB53-4629-867D-AAA084084135}"/>
                  </a:ext>
                </a:extLst>
              </p:cNvPr>
              <p:cNvSpPr txBox="1"/>
              <p:nvPr/>
            </p:nvSpPr>
            <p:spPr>
              <a:xfrm>
                <a:off x="5368212" y="3316483"/>
                <a:ext cx="1838130" cy="369332"/>
              </a:xfrm>
              <a:prstGeom prst="rect">
                <a:avLst/>
              </a:prstGeom>
              <a:noFill/>
            </p:spPr>
            <p:txBody>
              <a:bodyPr wrap="square" rtlCol="0">
                <a:normAutofit fontScale="85000" lnSpcReduction="20000"/>
              </a:bodyPr>
              <a:lstStyle/>
              <a:p>
                <a:pPr algn="ctr"/>
                <a:r>
                  <a:rPr lang="en-US" dirty="0"/>
                  <a:t>"landing"</a:t>
                </a:r>
              </a:p>
            </p:txBody>
          </p: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AA9CAABF-B552-48B8-A481-B901D20B6E0E}"/>
                </a:ext>
              </a:extLst>
            </p:cNvPr>
            <p:cNvGrpSpPr/>
            <p:nvPr/>
          </p:nvGrpSpPr>
          <p:grpSpPr>
            <a:xfrm>
              <a:off x="5839728" y="4356783"/>
              <a:ext cx="1371600" cy="643813"/>
              <a:chOff x="5293567" y="3167193"/>
              <a:chExt cx="1996751" cy="643813"/>
            </a:xfrm>
          </p:grpSpPr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B9844866-3147-4246-940D-CBC88BF20E8B}"/>
                  </a:ext>
                </a:extLst>
              </p:cNvPr>
              <p:cNvSpPr/>
              <p:nvPr/>
            </p:nvSpPr>
            <p:spPr>
              <a:xfrm>
                <a:off x="5293567" y="3167193"/>
                <a:ext cx="1996751" cy="643813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rm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BAE6781E-D759-45F0-B29D-C5F70A9C5FED}"/>
                  </a:ext>
                </a:extLst>
              </p:cNvPr>
              <p:cNvSpPr txBox="1"/>
              <p:nvPr/>
            </p:nvSpPr>
            <p:spPr>
              <a:xfrm>
                <a:off x="5368212" y="3316483"/>
                <a:ext cx="1838131" cy="375913"/>
              </a:xfrm>
              <a:prstGeom prst="rect">
                <a:avLst/>
              </a:prstGeom>
              <a:noFill/>
            </p:spPr>
            <p:txBody>
              <a:bodyPr wrap="square" rtlCol="0">
                <a:normAutofit fontScale="85000" lnSpcReduction="20000"/>
              </a:bodyPr>
              <a:lstStyle/>
              <a:p>
                <a:pPr algn="ctr"/>
                <a:r>
                  <a:rPr lang="en-US" dirty="0"/>
                  <a:t>"apple"</a:t>
                </a:r>
              </a:p>
            </p:txBody>
          </p: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3C1A27BC-F126-4E3E-8F83-E74479F3E2E2}"/>
                </a:ext>
              </a:extLst>
            </p:cNvPr>
            <p:cNvGrpSpPr/>
            <p:nvPr/>
          </p:nvGrpSpPr>
          <p:grpSpPr>
            <a:xfrm>
              <a:off x="7368074" y="4341444"/>
              <a:ext cx="1371600" cy="643813"/>
              <a:chOff x="5293567" y="3167193"/>
              <a:chExt cx="1996751" cy="643813"/>
            </a:xfrm>
          </p:grpSpPr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8291F838-54DD-49C2-8732-ED6D393ABDCC}"/>
                  </a:ext>
                </a:extLst>
              </p:cNvPr>
              <p:cNvSpPr/>
              <p:nvPr/>
            </p:nvSpPr>
            <p:spPr>
              <a:xfrm>
                <a:off x="5293567" y="3167193"/>
                <a:ext cx="1996751" cy="643813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rm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C59200BC-EF54-47D5-95C0-1AE56A0F0271}"/>
                  </a:ext>
                </a:extLst>
              </p:cNvPr>
              <p:cNvSpPr txBox="1"/>
              <p:nvPr/>
            </p:nvSpPr>
            <p:spPr>
              <a:xfrm>
                <a:off x="5368212" y="3316483"/>
                <a:ext cx="1838130" cy="369332"/>
              </a:xfrm>
              <a:prstGeom prst="rect">
                <a:avLst/>
              </a:prstGeom>
              <a:noFill/>
            </p:spPr>
            <p:txBody>
              <a:bodyPr wrap="square" rtlCol="0">
                <a:normAutofit fontScale="85000" lnSpcReduction="20000"/>
              </a:bodyPr>
              <a:lstStyle/>
              <a:p>
                <a:pPr algn="ctr"/>
                <a:r>
                  <a:rPr lang="en-US" dirty="0"/>
                  <a:t>"banana"</a:t>
                </a:r>
              </a:p>
            </p:txBody>
          </p:sp>
        </p:grp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80280ECB-0091-4F56-A749-33542F5C6AE9}"/>
                </a:ext>
              </a:extLst>
            </p:cNvPr>
            <p:cNvCxnSpPr>
              <a:cxnSpLocks/>
            </p:cNvCxnSpPr>
            <p:nvPr/>
          </p:nvCxnSpPr>
          <p:spPr>
            <a:xfrm>
              <a:off x="5290457" y="2743200"/>
              <a:ext cx="1576874" cy="580052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FF04C31-8DD0-41C6-9866-ECE8924188FF}"/>
                </a:ext>
              </a:extLst>
            </p:cNvPr>
            <p:cNvCxnSpPr>
              <a:cxnSpLocks/>
              <a:endCxn id="52" idx="0"/>
            </p:cNvCxnSpPr>
            <p:nvPr/>
          </p:nvCxnSpPr>
          <p:spPr>
            <a:xfrm>
              <a:off x="7586071" y="3951032"/>
              <a:ext cx="467803" cy="390412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1CB5BA8-FAFE-4631-B993-EBB1DBDB3192}"/>
                </a:ext>
              </a:extLst>
            </p:cNvPr>
            <p:cNvCxnSpPr>
              <a:cxnSpLocks/>
              <a:endCxn id="54" idx="0"/>
            </p:cNvCxnSpPr>
            <p:nvPr/>
          </p:nvCxnSpPr>
          <p:spPr>
            <a:xfrm flipH="1">
              <a:off x="6525528" y="3954652"/>
              <a:ext cx="514368" cy="402131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49986C0-231B-485F-AE23-CF0920046E7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92492" y="2749694"/>
              <a:ext cx="984659" cy="580052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991487FC-5082-423A-99BD-5A9C85EEF64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95142" y="3961850"/>
              <a:ext cx="690008" cy="414109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32F21389-C0C7-442C-AC22-66294058B796}"/>
                </a:ext>
              </a:extLst>
            </p:cNvPr>
            <p:cNvCxnSpPr>
              <a:cxnSpLocks/>
              <a:stCxn id="64" idx="2"/>
              <a:endCxn id="58" idx="0"/>
            </p:cNvCxnSpPr>
            <p:nvPr/>
          </p:nvCxnSpPr>
          <p:spPr>
            <a:xfrm flipH="1">
              <a:off x="2714968" y="3967065"/>
              <a:ext cx="3205" cy="378513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1CA18566-0501-49C7-AC4B-0D14B331EB10}"/>
                </a:ext>
              </a:extLst>
            </p:cNvPr>
            <p:cNvCxnSpPr>
              <a:cxnSpLocks/>
            </p:cNvCxnSpPr>
            <p:nvPr/>
          </p:nvCxnSpPr>
          <p:spPr>
            <a:xfrm>
              <a:off x="3261430" y="3973559"/>
              <a:ext cx="673364" cy="367884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02E106C6-A519-4413-9EB5-AE09421044CB}"/>
                </a:ext>
              </a:extLst>
            </p:cNvPr>
            <p:cNvSpPr txBox="1"/>
            <p:nvPr/>
          </p:nvSpPr>
          <p:spPr>
            <a:xfrm>
              <a:off x="1617600" y="2455176"/>
              <a:ext cx="2031375" cy="461665"/>
            </a:xfrm>
            <a:prstGeom prst="rect">
              <a:avLst/>
            </a:prstGeom>
            <a:noFill/>
          </p:spPr>
          <p:txBody>
            <a:bodyPr wrap="square" rtlCol="0">
              <a:normAutofit fontScale="77500" lnSpcReduction="20000"/>
            </a:bodyPr>
            <a:lstStyle/>
            <a:p>
              <a:r>
                <a:rPr lang="en-US" sz="2400" i="1" dirty="0">
                  <a:solidFill>
                    <a:srgbClr val="FF0000"/>
                  </a:solidFill>
                </a:rPr>
                <a:t>The parse tree</a:t>
              </a:r>
            </a:p>
          </p:txBody>
        </p:sp>
      </p:grpSp>
      <p:sp>
        <p:nvSpPr>
          <p:cNvPr id="68" name="TextBox 67">
            <a:extLst>
              <a:ext uri="{FF2B5EF4-FFF2-40B4-BE49-F238E27FC236}">
                <a16:creationId xmlns:a16="http://schemas.microsoft.com/office/drawing/2014/main" id="{A18E8553-BE47-4B24-B7CF-25F45C39965C}"/>
              </a:ext>
            </a:extLst>
          </p:cNvPr>
          <p:cNvSpPr txBox="1"/>
          <p:nvPr/>
        </p:nvSpPr>
        <p:spPr>
          <a:xfrm>
            <a:off x="796583" y="504853"/>
            <a:ext cx="41434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"</a:t>
            </a:r>
            <a:r>
              <a:rPr lang="en-US" dirty="0" err="1"/>
              <a:t>apollo</a:t>
            </a:r>
            <a:r>
              <a:rPr lang="en-US" dirty="0"/>
              <a:t> moon landing" | ( apple banana )</a:t>
            </a:r>
          </a:p>
          <a:p>
            <a:endParaRPr lang="en-US" dirty="0"/>
          </a:p>
          <a:p>
            <a:r>
              <a:rPr lang="en-US" dirty="0"/>
              <a:t>The trees are the same.</a:t>
            </a:r>
          </a:p>
        </p:txBody>
      </p:sp>
    </p:spTree>
    <p:extLst>
      <p:ext uri="{BB962C8B-B14F-4D97-AF65-F5344CB8AC3E}">
        <p14:creationId xmlns:p14="http://schemas.microsoft.com/office/powerpoint/2010/main" val="33662733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EF0B35-5715-49D7-B1EA-39D4D16BF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parts to compiling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3C2A699-2A8D-6BD0-AA04-9F0059E71AC8}"/>
              </a:ext>
            </a:extLst>
          </p:cNvPr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/>
            </a:pPr>
            <a:r>
              <a:rPr lang="en-US" sz="2400" dirty="0"/>
              <a:t>Tokenizing the input to recognize keywords, literals, operators and variable names.  For example, in C++:</a:t>
            </a:r>
            <a:br>
              <a:rPr lang="en-US" sz="2400" dirty="0"/>
            </a:br>
            <a:br>
              <a:rPr lang="en-US" sz="2400" dirty="0"/>
            </a:br>
            <a:r>
              <a:rPr lang="en-US" sz="2400" dirty="0">
                <a:solidFill>
                  <a:srgbClr val="C00000"/>
                </a:solidFill>
                <a:latin typeface="Consolas" panose="020B0609020204030204" pitchFamily="49" charset="0"/>
              </a:rPr>
              <a:t>"a=b-&gt;c"  →  { "a", "=", "b", "-&gt;", "c" }</a:t>
            </a:r>
          </a:p>
          <a:p>
            <a:pPr marL="514350" indent="-514350">
              <a:buFont typeface="+mj-lt"/>
              <a:buAutoNum type="arabicPeriod"/>
            </a:pPr>
            <a:endParaRPr lang="en-US" sz="2400" dirty="0">
              <a:solidFill>
                <a:srgbClr val="C0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Parsing the stream of tokens to recognize the language constructs, compiling that into an executable or </a:t>
            </a:r>
            <a:r>
              <a:rPr lang="en-US" sz="2400" i="1" dirty="0"/>
              <a:t>evaluable</a:t>
            </a:r>
            <a:r>
              <a:rPr lang="en-US" sz="2400" dirty="0"/>
              <a:t> form.</a:t>
            </a:r>
          </a:p>
        </p:txBody>
      </p:sp>
    </p:spTree>
    <p:extLst>
      <p:ext uri="{BB962C8B-B14F-4D97-AF65-F5344CB8AC3E}">
        <p14:creationId xmlns:p14="http://schemas.microsoft.com/office/powerpoint/2010/main" val="20304237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EF0B35-5715-49D7-B1EA-39D4D16BF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Tokenizing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683151-3C46-4987-8618-BBBF8D8C33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3147501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Can be quite simple, e.g., breaking on white space or special characters.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FA8847C-3E33-49A4-9EEF-CB8E2D7CE5B9}"/>
              </a:ext>
            </a:extLst>
          </p:cNvPr>
          <p:cNvSpPr/>
          <p:nvPr/>
        </p:nvSpPr>
        <p:spPr>
          <a:xfrm>
            <a:off x="3842748" y="1600200"/>
            <a:ext cx="4572000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A31515"/>
                </a:solidFill>
                <a:latin typeface="Consolas" panose="020B0609020204030204" pitchFamily="49" charset="0"/>
              </a:rPr>
              <a:t>&lt;iostream&gt;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using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namespace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std;</a:t>
            </a:r>
          </a:p>
          <a:p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main( )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{ 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dirty="0">
                <a:solidFill>
                  <a:srgbClr val="2B91AF"/>
                </a:solidFill>
                <a:latin typeface="Consolas" panose="020B0609020204030204" pitchFamily="49" charset="0"/>
              </a:rPr>
              <a:t>string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token;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(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cin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&gt;&gt; token )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{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...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}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}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90835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7DC9D3A-08DC-91DF-DD6B-561AEDEA9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29B394C-A5BF-AA3E-34D8-AA251CE027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3860" y="374810"/>
            <a:ext cx="4893987" cy="5981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8C3FB9-B4A2-028B-D063-E9A129F91A71}"/>
              </a:ext>
            </a:extLst>
          </p:cNvPr>
          <p:cNvSpPr txBox="1">
            <a:spLocks/>
          </p:cNvSpPr>
          <p:nvPr/>
        </p:nvSpPr>
        <p:spPr>
          <a:xfrm>
            <a:off x="526154" y="374810"/>
            <a:ext cx="2760386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2000" dirty="0"/>
              <a:t>But most languages, like C++, have lots of operators of differing precedence and they can be run together.</a:t>
            </a:r>
          </a:p>
          <a:p>
            <a:pPr marL="0" indent="0">
              <a:buFont typeface="Arial" pitchFamily="34" charset="0"/>
              <a:buNone/>
            </a:pPr>
            <a:endParaRPr lang="en-US" sz="2000" dirty="0"/>
          </a:p>
          <a:p>
            <a:pPr marL="0" indent="0">
              <a:buFont typeface="Arial" pitchFamily="34" charset="0"/>
              <a:buNone/>
            </a:pPr>
            <a:r>
              <a:rPr lang="en-US" sz="2000" dirty="0"/>
              <a:t>The tokenizer has to separate and recognize them.</a:t>
            </a:r>
          </a:p>
        </p:txBody>
      </p:sp>
    </p:spTree>
    <p:extLst>
      <p:ext uri="{BB962C8B-B14F-4D97-AF65-F5344CB8AC3E}">
        <p14:creationId xmlns:p14="http://schemas.microsoft.com/office/powerpoint/2010/main" val="5488034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D161442-702E-4E6D-8F0D-89F7A07611D2}"/>
              </a:ext>
            </a:extLst>
          </p:cNvPr>
          <p:cNvSpPr/>
          <p:nvPr/>
        </p:nvSpPr>
        <p:spPr>
          <a:xfrm>
            <a:off x="2784785" y="569274"/>
            <a:ext cx="4572000" cy="332398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TokenStream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{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Token *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CurrentToken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 );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Token *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TakeToken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 );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bool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Match(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TokenType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);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TokenStream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 );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TokenStream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*</a:t>
            </a:r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filename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);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TokenStream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ifstream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&amp;</a:t>
            </a:r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is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);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private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ifstream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input;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string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currentTokenString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Token *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currentToken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};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476B376-E804-EBD3-4D1D-F409152D010E}"/>
              </a:ext>
            </a:extLst>
          </p:cNvPr>
          <p:cNvSpPr txBox="1"/>
          <p:nvPr/>
        </p:nvSpPr>
        <p:spPr>
          <a:xfrm>
            <a:off x="610685" y="569274"/>
            <a:ext cx="21741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tokenizer produces a stream of tokens you can examine, consume (take), or consume only if it matches what you’re looking for (match).</a:t>
            </a:r>
          </a:p>
        </p:txBody>
      </p:sp>
    </p:spTree>
    <p:extLst>
      <p:ext uri="{BB962C8B-B14F-4D97-AF65-F5344CB8AC3E}">
        <p14:creationId xmlns:p14="http://schemas.microsoft.com/office/powerpoint/2010/main" val="18544442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A2A9A61-102D-B2F4-BA25-36CF07663F3E}"/>
              </a:ext>
            </a:extLst>
          </p:cNvPr>
          <p:cNvSpPr txBox="1"/>
          <p:nvPr/>
        </p:nvSpPr>
        <p:spPr>
          <a:xfrm>
            <a:off x="610685" y="569274"/>
            <a:ext cx="21741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An example taken (sort of) from my C shell’s parser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87F4A44-AC81-4467-9F5E-2AA3F142E2A1}"/>
              </a:ext>
            </a:extLst>
          </p:cNvPr>
          <p:cNvSpPr/>
          <p:nvPr/>
        </p:nvSpPr>
        <p:spPr>
          <a:xfrm>
            <a:off x="2784785" y="569274"/>
            <a:ext cx="5099916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enum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TokenType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{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TokenInvalid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= -1,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TokenEOF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= 0,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TokenNotBuiltin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TokenPlus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TokenNOT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TokenMinus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TokenDoubleQuote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...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};</a:t>
            </a:r>
          </a:p>
          <a:p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2B91AF"/>
                </a:solidFill>
                <a:latin typeface="Consolas" panose="020B0609020204030204" pitchFamily="49" charset="0"/>
              </a:rPr>
              <a:t>Token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{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virtual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TokenType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GetTokenType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 ) </a:t>
            </a:r>
            <a:r>
              <a:rPr lang="en-US" sz="1200" dirty="0" err="1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virtual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*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TokenString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 ) </a:t>
            </a:r>
            <a:r>
              <a:rPr lang="en-US" sz="1200" dirty="0" err="1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{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00FF"/>
                </a:solidFill>
                <a:latin typeface="Consolas" panose="020B0609020204030204" pitchFamily="49" charset="0"/>
              </a:rPr>
              <a:t>nullptr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}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};</a:t>
            </a:r>
          </a:p>
          <a:p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2B91AF"/>
                </a:solidFill>
                <a:latin typeface="Consolas" panose="020B0609020204030204" pitchFamily="49" charset="0"/>
              </a:rPr>
              <a:t>NotBuiltin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: </a:t>
            </a:r>
            <a:r>
              <a:rPr lang="en-US" sz="1200" dirty="0">
                <a:solidFill>
                  <a:srgbClr val="2B91AF"/>
                </a:solidFill>
                <a:latin typeface="Consolas" panose="020B0609020204030204" pitchFamily="49" charset="0"/>
              </a:rPr>
              <a:t>Token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{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TokenType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GetTokenType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 ) </a:t>
            </a:r>
            <a:r>
              <a:rPr lang="en-US" sz="1200" dirty="0" err="1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{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TokenNotBuiltin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}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*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TokenString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 ) </a:t>
            </a:r>
            <a:r>
              <a:rPr lang="en-US" sz="1200" dirty="0" err="1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{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string;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}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private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*string;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};</a:t>
            </a:r>
          </a:p>
        </p:txBody>
      </p:sp>
    </p:spTree>
    <p:extLst>
      <p:ext uri="{BB962C8B-B14F-4D97-AF65-F5344CB8AC3E}">
        <p14:creationId xmlns:p14="http://schemas.microsoft.com/office/powerpoint/2010/main" val="20674776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221C59F-5954-49F4-BA1A-86CAC242EB56}"/>
              </a:ext>
            </a:extLst>
          </p:cNvPr>
          <p:cNvSpPr/>
          <p:nvPr/>
        </p:nvSpPr>
        <p:spPr>
          <a:xfrm>
            <a:off x="2784785" y="569274"/>
            <a:ext cx="6196135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// Constructors for reserved words and tokens that define the symbolic</a:t>
            </a:r>
          </a:p>
          <a:p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// name, the string representation, and the </a:t>
            </a:r>
            <a:r>
              <a:rPr lang="en-US" sz="1200" dirty="0" err="1">
                <a:solidFill>
                  <a:srgbClr val="008000"/>
                </a:solidFill>
                <a:latin typeface="Consolas" panose="020B0609020204030204" pitchFamily="49" charset="0"/>
              </a:rPr>
              <a:t>TokenType</a:t>
            </a:r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 value.</a:t>
            </a:r>
            <a:b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</a:br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// (Missing value mean add one to the previous value.)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Token(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TokenInvalid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          NULL,                 = -1 ),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Token(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TokenEOF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              NULL,                 = 0 ),</a:t>
            </a:r>
          </a:p>
          <a:p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Token(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TokenNotBuiltin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       NULL,                 ),</a:t>
            </a:r>
          </a:p>
          <a:p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Token(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TokenPlus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            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"+"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                 ),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Token(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FirstToken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            NULL,                 =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TokenPlus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),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Token(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FirstOperator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         NULL,                 =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FirstToken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),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Token(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TokenNOT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             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"NOT"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               ),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Token(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TokenMinus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           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"-"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                 =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TokenNOT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),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Token(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TokenDoubleQuote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     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"\""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                ),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Token(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TokenLeftParenthesis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 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"("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                 ),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Token(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TokenRightParenthesis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")"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                 ),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Token(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TokenLeftBracket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     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"["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                 ),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Token(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TokenRightBracket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    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"]"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                 ),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Token(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TokenAnd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             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"&amp;&amp;"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                ),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Token(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TokenOr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              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"||"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                ),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Token(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TokenOR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              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"OR"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                =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TokenOr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),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Token(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TokenVerticalBar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     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"|"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                 =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TokenOR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),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Token(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TokenColon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           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":"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                 ),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Token(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TokenEqual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           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"="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                 )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Token(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TokenMultiply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        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"*"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                 ),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Token(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TokenDivide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          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"*"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                 ),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10A960DE-3D7F-43FB-8540-1E53484B6340}"/>
                  </a:ext>
                </a:extLst>
              </p14:cNvPr>
              <p14:cNvContentPartPr/>
              <p14:nvPr/>
            </p14:nvContentPartPr>
            <p14:xfrm>
              <a:off x="2630520" y="2967840"/>
              <a:ext cx="22680" cy="1681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10A960DE-3D7F-43FB-8540-1E53484B634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621160" y="2958480"/>
                <a:ext cx="41400" cy="18684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0707F185-5C30-43FC-DA77-8835504B2912}"/>
              </a:ext>
            </a:extLst>
          </p:cNvPr>
          <p:cNvSpPr txBox="1"/>
          <p:nvPr/>
        </p:nvSpPr>
        <p:spPr>
          <a:xfrm>
            <a:off x="610685" y="569274"/>
            <a:ext cx="21741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An example taken (sort of) from my C shell’s parser</a:t>
            </a:r>
          </a:p>
        </p:txBody>
      </p:sp>
    </p:spTree>
    <p:extLst>
      <p:ext uri="{BB962C8B-B14F-4D97-AF65-F5344CB8AC3E}">
        <p14:creationId xmlns:p14="http://schemas.microsoft.com/office/powerpoint/2010/main" val="8645775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E2350-884B-49A8-91B7-653ACF638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two basic approaches to parsing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7FB9EE-CAC5-46C7-96C4-2D9D6D8CE3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lnSpc>
                <a:spcPct val="120000"/>
              </a:lnSpc>
              <a:spcBef>
                <a:spcPts val="1600"/>
              </a:spcBef>
              <a:buFont typeface="+mj-lt"/>
              <a:buAutoNum type="arabicPeriod"/>
            </a:pPr>
            <a:r>
              <a:rPr lang="en-US" sz="2000" i="1" dirty="0">
                <a:solidFill>
                  <a:srgbClr val="C00000"/>
                </a:solidFill>
              </a:rPr>
              <a:t>Bottom-up:  </a:t>
            </a:r>
            <a:r>
              <a:rPr lang="en-US" sz="2000" dirty="0"/>
              <a:t>Uses a stack and a machine generated comparison table that decides, based on the top of the stack and the next token, whether to</a:t>
            </a:r>
          </a:p>
          <a:p>
            <a:pPr marL="976313" lvl="1" indent="-514350">
              <a:lnSpc>
                <a:spcPct val="120000"/>
              </a:lnSpc>
              <a:spcBef>
                <a:spcPts val="1600"/>
              </a:spcBef>
              <a:buFont typeface="+mj-lt"/>
              <a:buAutoNum type="alphaLcPeriod"/>
            </a:pPr>
            <a:r>
              <a:rPr lang="en-US" sz="2000" dirty="0"/>
              <a:t>Push the token onto the stack or</a:t>
            </a:r>
          </a:p>
          <a:p>
            <a:pPr marL="976313" lvl="1" indent="-514350">
              <a:lnSpc>
                <a:spcPct val="120000"/>
              </a:lnSpc>
              <a:spcBef>
                <a:spcPts val="1600"/>
              </a:spcBef>
              <a:buFont typeface="+mj-lt"/>
              <a:buAutoNum type="alphaLcPeriod"/>
            </a:pPr>
            <a:r>
              <a:rPr lang="en-US" sz="2000" dirty="0"/>
              <a:t>Do a </a:t>
            </a:r>
            <a:r>
              <a:rPr lang="en-US" sz="2000" i="1" dirty="0"/>
              <a:t>reduction</a:t>
            </a:r>
            <a:r>
              <a:rPr lang="en-US" sz="2000" dirty="0"/>
              <a:t> on the top items, replacing them with something else and emitting some code to implement whatever language construct was just recognized.</a:t>
            </a:r>
          </a:p>
          <a:p>
            <a:pPr lvl="1" indent="0">
              <a:lnSpc>
                <a:spcPct val="120000"/>
              </a:lnSpc>
              <a:spcBef>
                <a:spcPts val="1600"/>
              </a:spcBef>
            </a:pPr>
            <a:r>
              <a:rPr lang="en-US" sz="2000" dirty="0"/>
              <a:t>Typically written with a "compiler </a:t>
            </a:r>
            <a:r>
              <a:rPr lang="en-US" sz="2000" dirty="0" err="1"/>
              <a:t>compiler</a:t>
            </a:r>
            <a:r>
              <a:rPr lang="en-US" sz="2000" dirty="0"/>
              <a:t>", e.g., YACC / LEX or BISON / Flex. LEX and Flex do tokenizing.  YACC and BISON recognize the language.</a:t>
            </a:r>
          </a:p>
          <a:p>
            <a:pPr marL="514350" indent="-514350">
              <a:lnSpc>
                <a:spcPct val="120000"/>
              </a:lnSpc>
              <a:spcBef>
                <a:spcPts val="1600"/>
              </a:spcBef>
              <a:buFont typeface="+mj-lt"/>
              <a:buAutoNum type="arabicPeriod"/>
            </a:pPr>
            <a:r>
              <a:rPr lang="en-US" sz="2000" i="1" dirty="0">
                <a:solidFill>
                  <a:srgbClr val="C00000"/>
                </a:solidFill>
              </a:rPr>
              <a:t>Top-down recursive descent (TDRD):  </a:t>
            </a:r>
            <a:r>
              <a:rPr lang="en-US" sz="2000" dirty="0"/>
              <a:t>Uses recursive functions that look for each of the language constructs.  Instead of an explicit stack, it uses the call stack to look for matches.  Usually hand-written.</a:t>
            </a:r>
          </a:p>
        </p:txBody>
      </p:sp>
    </p:spTree>
    <p:extLst>
      <p:ext uri="{BB962C8B-B14F-4D97-AF65-F5344CB8AC3E}">
        <p14:creationId xmlns:p14="http://schemas.microsoft.com/office/powerpoint/2010/main" val="2817118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E1E90-9510-4EB3-B79C-63AD2234B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top-down recursive descent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19A9C2-4DE4-4836-A012-FB2A07E291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1600"/>
              </a:spcBef>
              <a:buNone/>
            </a:pPr>
            <a:r>
              <a:rPr lang="en-US" sz="2000" dirty="0"/>
              <a:t>I happen to like this strategy and used it in my C shell and at Microsoft on both the search engine query compiler and for SQL parser for Windows Update.</a:t>
            </a:r>
          </a:p>
          <a:p>
            <a:pPr marL="514350" indent="-514350">
              <a:spcBef>
                <a:spcPts val="1600"/>
              </a:spcBef>
              <a:buFont typeface="+mj-lt"/>
              <a:buAutoNum type="arabicPeriod"/>
            </a:pPr>
            <a:r>
              <a:rPr lang="en-US" sz="2000" dirty="0"/>
              <a:t>It involves no dependencies on tools.</a:t>
            </a:r>
          </a:p>
          <a:p>
            <a:pPr marL="514350" indent="-514350">
              <a:spcBef>
                <a:spcPts val="1600"/>
              </a:spcBef>
              <a:buFont typeface="+mj-lt"/>
              <a:buAutoNum type="arabicPeriod"/>
            </a:pPr>
            <a:r>
              <a:rPr lang="en-US" sz="2000" dirty="0"/>
              <a:t>It's quite fast.</a:t>
            </a:r>
          </a:p>
          <a:p>
            <a:pPr marL="514350" indent="-514350">
              <a:spcBef>
                <a:spcPts val="1600"/>
              </a:spcBef>
              <a:buFont typeface="+mj-lt"/>
              <a:buAutoNum type="arabicPeriod"/>
            </a:pPr>
            <a:r>
              <a:rPr lang="en-US" sz="2000" dirty="0"/>
              <a:t>The code is pretty easy to read and naturally expresses precedence in the language.</a:t>
            </a:r>
          </a:p>
          <a:p>
            <a:pPr marL="514350" indent="-514350">
              <a:spcBef>
                <a:spcPts val="1600"/>
              </a:spcBef>
              <a:buFont typeface="+mj-lt"/>
              <a:buAutoNum type="arabicPeriod"/>
            </a:pPr>
            <a:r>
              <a:rPr lang="en-US" sz="2000" dirty="0"/>
              <a:t>Lots of opportunity to special-case the parsing if need be.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sz="2000" dirty="0"/>
              <a:t>Only disadvantage is you have to write a procedure for every construct in the language.</a:t>
            </a:r>
          </a:p>
        </p:txBody>
      </p:sp>
    </p:spTree>
    <p:extLst>
      <p:ext uri="{BB962C8B-B14F-4D97-AF65-F5344CB8AC3E}">
        <p14:creationId xmlns:p14="http://schemas.microsoft.com/office/powerpoint/2010/main" val="18193376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A41413-8716-4648-907C-841A1BD4EE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8B0D2-8590-E28B-7377-BA7B99675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BNF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D0A5C8-02DE-4124-63E9-8FC1D12060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3288890" cy="4439265"/>
          </a:xfrm>
        </p:spPr>
        <p:txBody>
          <a:bodyPr>
            <a:normAutofit/>
          </a:bodyPr>
          <a:lstStyle/>
          <a:p>
            <a:pPr marL="0" indent="0">
              <a:spcBef>
                <a:spcPts val="1600"/>
              </a:spcBef>
              <a:buNone/>
            </a:pPr>
            <a:r>
              <a:rPr lang="en-US" sz="2000" dirty="0"/>
              <a:t>Need a way of describing what constitute legal constructs in the language.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sz="2000" dirty="0"/>
              <a:t>Usually written in Backus-Naur form (BNF).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CA464D-D3C8-5D5D-D59C-F72F662FA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7C9117E-737F-C2F3-0A0C-926AF460C1CE}"/>
              </a:ext>
            </a:extLst>
          </p:cNvPr>
          <p:cNvSpPr txBox="1"/>
          <p:nvPr/>
        </p:nvSpPr>
        <p:spPr>
          <a:xfrm>
            <a:off x="3949148" y="1600200"/>
            <a:ext cx="4949688" cy="12208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800"/>
              </a:spcBef>
            </a:pPr>
            <a:r>
              <a:rPr lang="en-US" sz="2000" dirty="0">
                <a:latin typeface="Consolas" panose="020B0609020204030204" pitchFamily="49" charset="0"/>
              </a:rPr>
              <a:t>&lt;Sentence&gt; ::= &lt;Noun&gt; &lt;Verb&gt; "."</a:t>
            </a:r>
          </a:p>
          <a:p>
            <a:pPr>
              <a:spcBef>
                <a:spcPts val="800"/>
              </a:spcBef>
            </a:pPr>
            <a:r>
              <a:rPr lang="en-US" sz="2000" dirty="0">
                <a:latin typeface="Consolas" panose="020B0609020204030204" pitchFamily="49" charset="0"/>
              </a:rPr>
              <a:t>&lt;Noun&gt; ::= "Cats" | "Dogs"</a:t>
            </a:r>
          </a:p>
          <a:p>
            <a:pPr>
              <a:spcBef>
                <a:spcPts val="800"/>
              </a:spcBef>
            </a:pPr>
            <a:r>
              <a:rPr lang="en-US" sz="2000" dirty="0">
                <a:latin typeface="Consolas" panose="020B0609020204030204" pitchFamily="49" charset="0"/>
              </a:rPr>
              <a:t>&lt;Verb&gt; ::= "meow" | "bark"</a:t>
            </a:r>
          </a:p>
        </p:txBody>
      </p:sp>
    </p:spTree>
    <p:extLst>
      <p:ext uri="{BB962C8B-B14F-4D97-AF65-F5344CB8AC3E}">
        <p14:creationId xmlns:p14="http://schemas.microsoft.com/office/powerpoint/2010/main" val="31148474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BC7EE-3CA1-4419-989D-535BDA65C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BNF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ECC3D4-DB76-48FE-9CEF-990832A38D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3288890" cy="4439265"/>
          </a:xfrm>
        </p:spPr>
        <p:txBody>
          <a:bodyPr>
            <a:noAutofit/>
          </a:bodyPr>
          <a:lstStyle/>
          <a:p>
            <a:pPr marL="0" indent="0">
              <a:spcBef>
                <a:spcPts val="1600"/>
              </a:spcBef>
              <a:buNone/>
            </a:pPr>
            <a:r>
              <a:rPr lang="en-US" sz="1800" dirty="0"/>
              <a:t>Backus-Naur Form or Backus-normal Form.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sz="1800" dirty="0"/>
              <a:t>Notation for describing the </a:t>
            </a:r>
            <a:r>
              <a:rPr lang="en-US" sz="1800" i="1" dirty="0">
                <a:solidFill>
                  <a:srgbClr val="C00000"/>
                </a:solidFill>
              </a:rPr>
              <a:t>syntax</a:t>
            </a:r>
            <a:r>
              <a:rPr lang="en-US" sz="1800" dirty="0">
                <a:solidFill>
                  <a:srgbClr val="C00000"/>
                </a:solidFill>
              </a:rPr>
              <a:t> </a:t>
            </a:r>
            <a:r>
              <a:rPr lang="en-US" sz="1800" dirty="0"/>
              <a:t>a recursive language with a set of possible tokens.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sz="1800" dirty="0"/>
              <a:t>Consists of a set of rules that describe allowable sequences of tokens and how they can be combined into higher-lever constructs.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sz="1800" dirty="0"/>
              <a:t>Each rule is called a </a:t>
            </a:r>
            <a:r>
              <a:rPr lang="en-US" sz="1800" i="1" dirty="0">
                <a:solidFill>
                  <a:srgbClr val="C00000"/>
                </a:solidFill>
              </a:rPr>
              <a:t>production.</a:t>
            </a:r>
            <a:endParaRPr lang="en-US" sz="1800" dirty="0">
              <a:solidFill>
                <a:srgbClr val="C00000"/>
              </a:solidFill>
            </a:endParaRPr>
          </a:p>
          <a:p>
            <a:pPr marL="0" indent="0">
              <a:spcBef>
                <a:spcPts val="1600"/>
              </a:spcBef>
              <a:buNone/>
            </a:pPr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1D692D-32DE-4688-929B-63572DD96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C18A009-EAB3-9F36-AF14-9DEB54E25720}"/>
              </a:ext>
            </a:extLst>
          </p:cNvPr>
          <p:cNvSpPr txBox="1"/>
          <p:nvPr/>
        </p:nvSpPr>
        <p:spPr>
          <a:xfrm>
            <a:off x="3949148" y="1600200"/>
            <a:ext cx="4949688" cy="12208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800"/>
              </a:spcBef>
            </a:pPr>
            <a:r>
              <a:rPr lang="en-US" sz="2000" dirty="0">
                <a:latin typeface="Consolas" panose="020B0609020204030204" pitchFamily="49" charset="0"/>
              </a:rPr>
              <a:t>&lt;Sentence&gt; ::= &lt;Noun&gt; &lt;Verb&gt; "."</a:t>
            </a:r>
          </a:p>
          <a:p>
            <a:pPr>
              <a:spcBef>
                <a:spcPts val="800"/>
              </a:spcBef>
            </a:pPr>
            <a:r>
              <a:rPr lang="en-US" sz="2000" dirty="0">
                <a:latin typeface="Consolas" panose="020B0609020204030204" pitchFamily="49" charset="0"/>
              </a:rPr>
              <a:t>&lt;Noun&gt; ::= "Cats" | "Dogs"</a:t>
            </a:r>
          </a:p>
          <a:p>
            <a:pPr>
              <a:spcBef>
                <a:spcPts val="800"/>
              </a:spcBef>
            </a:pPr>
            <a:r>
              <a:rPr lang="en-US" sz="2000" dirty="0">
                <a:latin typeface="Consolas" panose="020B0609020204030204" pitchFamily="49" charset="0"/>
              </a:rPr>
              <a:t>&lt;Verb&gt; ::= "meow" | "bark"</a:t>
            </a:r>
          </a:p>
        </p:txBody>
      </p:sp>
    </p:spTree>
    <p:extLst>
      <p:ext uri="{BB962C8B-B14F-4D97-AF65-F5344CB8AC3E}">
        <p14:creationId xmlns:p14="http://schemas.microsoft.com/office/powerpoint/2010/main" val="31920199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BC7EE-3CA1-4419-989D-535BDA65C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BNF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ECC3D4-DB76-48FE-9CEF-990832A38D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3288890" cy="4439265"/>
          </a:xfrm>
        </p:spPr>
        <p:txBody>
          <a:bodyPr>
            <a:normAutofit/>
          </a:bodyPr>
          <a:lstStyle/>
          <a:p>
            <a:pPr marL="0" indent="0">
              <a:spcBef>
                <a:spcPts val="160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::=</a:t>
            </a:r>
            <a:r>
              <a:rPr lang="en-US" sz="1800" dirty="0"/>
              <a:t> means the LHS is composed of the sequence elements on the right.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a | b </a:t>
            </a:r>
            <a:r>
              <a:rPr lang="en-US" sz="1800" dirty="0"/>
              <a:t>means either </a:t>
            </a:r>
            <a:r>
              <a:rPr lang="en-US" sz="1800" dirty="0">
                <a:latin typeface="Consolas" panose="020B0609020204030204" pitchFamily="49" charset="0"/>
              </a:rPr>
              <a:t>a</a:t>
            </a:r>
            <a:r>
              <a:rPr lang="en-US" sz="1800" dirty="0"/>
              <a:t> or </a:t>
            </a:r>
            <a:r>
              <a:rPr lang="en-US" sz="1800" dirty="0">
                <a:latin typeface="Consolas" panose="020B0609020204030204" pitchFamily="49" charset="0"/>
              </a:rPr>
              <a:t>b</a:t>
            </a:r>
            <a:r>
              <a:rPr lang="en-US" sz="1800" dirty="0"/>
              <a:t> is a match.</a:t>
            </a:r>
          </a:p>
          <a:p>
            <a:pPr marL="0" indent="0">
              <a:spcBef>
                <a:spcPts val="1600"/>
              </a:spcBef>
              <a:buNone/>
            </a:pPr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1D692D-32DE-4688-929B-63572DD96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23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1A18FC02-24AC-402D-B700-F62625745B60}"/>
                  </a:ext>
                </a:extLst>
              </p14:cNvPr>
              <p14:cNvContentPartPr/>
              <p14:nvPr/>
            </p14:nvContentPartPr>
            <p14:xfrm>
              <a:off x="6307920" y="622800"/>
              <a:ext cx="16560" cy="3492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1A18FC02-24AC-402D-B700-F62625745B6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298560" y="613440"/>
                <a:ext cx="35280" cy="5364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20ED19D1-514C-F878-AB36-C160B7D522C1}"/>
              </a:ext>
            </a:extLst>
          </p:cNvPr>
          <p:cNvSpPr txBox="1"/>
          <p:nvPr/>
        </p:nvSpPr>
        <p:spPr>
          <a:xfrm>
            <a:off x="3949148" y="1600200"/>
            <a:ext cx="4949688" cy="12208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800"/>
              </a:spcBef>
            </a:pPr>
            <a:r>
              <a:rPr lang="en-US" sz="2000" dirty="0">
                <a:latin typeface="Consolas" panose="020B0609020204030204" pitchFamily="49" charset="0"/>
              </a:rPr>
              <a:t>&lt;Sentence&gt; ::= &lt;Noun&gt; &lt;Verb&gt; "."</a:t>
            </a:r>
          </a:p>
          <a:p>
            <a:pPr>
              <a:spcBef>
                <a:spcPts val="800"/>
              </a:spcBef>
            </a:pPr>
            <a:r>
              <a:rPr lang="en-US" sz="2000" dirty="0">
                <a:latin typeface="Consolas" panose="020B0609020204030204" pitchFamily="49" charset="0"/>
              </a:rPr>
              <a:t>&lt;Noun&gt; ::= "Cats" | "Dogs"</a:t>
            </a:r>
          </a:p>
          <a:p>
            <a:pPr>
              <a:spcBef>
                <a:spcPts val="800"/>
              </a:spcBef>
            </a:pPr>
            <a:r>
              <a:rPr lang="en-US" sz="2000" dirty="0">
                <a:latin typeface="Consolas" panose="020B0609020204030204" pitchFamily="49" charset="0"/>
              </a:rPr>
              <a:t>&lt;Verb&gt; ::= "meow" | "bark"</a:t>
            </a:r>
          </a:p>
        </p:txBody>
      </p:sp>
    </p:spTree>
    <p:extLst>
      <p:ext uri="{BB962C8B-B14F-4D97-AF65-F5344CB8AC3E}">
        <p14:creationId xmlns:p14="http://schemas.microsoft.com/office/powerpoint/2010/main" val="35005437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BC7EE-3CA1-4419-989D-535BDA65C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BNF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ECC3D4-DB76-48FE-9CEF-990832A38D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3288890" cy="4439265"/>
          </a:xfrm>
        </p:spPr>
        <p:txBody>
          <a:bodyPr>
            <a:normAutofit/>
          </a:bodyPr>
          <a:lstStyle/>
          <a:p>
            <a:pPr marL="0" indent="0">
              <a:spcBef>
                <a:spcPts val="1600"/>
              </a:spcBef>
              <a:buNone/>
            </a:pPr>
            <a:r>
              <a:rPr lang="en-US" sz="2000" dirty="0"/>
              <a:t>What sentences are allowed?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sz="2000" dirty="0"/>
              <a:t>Are all of them sensible?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sz="2000" dirty="0"/>
              <a:t>Are some sentences not allowed?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1D692D-32DE-4688-929B-63572DD96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C8C214E-601C-67D3-23C1-8E232F75A169}"/>
              </a:ext>
            </a:extLst>
          </p:cNvPr>
          <p:cNvSpPr txBox="1"/>
          <p:nvPr/>
        </p:nvSpPr>
        <p:spPr>
          <a:xfrm>
            <a:off x="3949148" y="1600200"/>
            <a:ext cx="4949688" cy="12208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800"/>
              </a:spcBef>
            </a:pPr>
            <a:r>
              <a:rPr lang="en-US" sz="2000" dirty="0">
                <a:latin typeface="Consolas" panose="020B0609020204030204" pitchFamily="49" charset="0"/>
              </a:rPr>
              <a:t>&lt;Sentence&gt; ::= &lt;Noun&gt; &lt;Verb&gt; "."</a:t>
            </a:r>
          </a:p>
          <a:p>
            <a:pPr>
              <a:spcBef>
                <a:spcPts val="800"/>
              </a:spcBef>
            </a:pPr>
            <a:r>
              <a:rPr lang="en-US" sz="2000" dirty="0">
                <a:latin typeface="Consolas" panose="020B0609020204030204" pitchFamily="49" charset="0"/>
              </a:rPr>
              <a:t>&lt;Noun&gt; ::= "Cats" | "Dogs"</a:t>
            </a:r>
          </a:p>
          <a:p>
            <a:pPr>
              <a:spcBef>
                <a:spcPts val="800"/>
              </a:spcBef>
            </a:pPr>
            <a:r>
              <a:rPr lang="en-US" sz="2000" dirty="0">
                <a:latin typeface="Consolas" panose="020B0609020204030204" pitchFamily="49" charset="0"/>
              </a:rPr>
              <a:t>&lt;Verb&gt; ::= "meow" | "bark"</a:t>
            </a:r>
          </a:p>
        </p:txBody>
      </p:sp>
    </p:spTree>
    <p:extLst>
      <p:ext uri="{BB962C8B-B14F-4D97-AF65-F5344CB8AC3E}">
        <p14:creationId xmlns:p14="http://schemas.microsoft.com/office/powerpoint/2010/main" val="14052578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BC7EE-3CA1-4419-989D-535BDA65C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BNF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ECC3D4-DB76-48FE-9CEF-990832A38D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3288890" cy="4439265"/>
          </a:xfrm>
        </p:spPr>
        <p:txBody>
          <a:bodyPr>
            <a:noAutofit/>
          </a:bodyPr>
          <a:lstStyle/>
          <a:p>
            <a:pPr marL="0" indent="0">
              <a:spcBef>
                <a:spcPts val="1600"/>
              </a:spcBef>
              <a:buNone/>
            </a:pPr>
            <a:r>
              <a:rPr lang="en-US" sz="1800" dirty="0"/>
              <a:t>Just because the syntax allows you to write something doesn’t mean it’s guaranteed to be sensible.</a:t>
            </a:r>
          </a:p>
          <a:p>
            <a:pPr marL="0" indent="0">
              <a:spcBef>
                <a:spcPts val="1600"/>
              </a:spcBef>
              <a:buNone/>
            </a:pPr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1D692D-32DE-4688-929B-63572DD96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F5A0F72-F81C-4837-9EC6-D56AE199BCAB}"/>
              </a:ext>
            </a:extLst>
          </p:cNvPr>
          <p:cNvSpPr txBox="1"/>
          <p:nvPr/>
        </p:nvSpPr>
        <p:spPr>
          <a:xfrm>
            <a:off x="3949148" y="1600200"/>
            <a:ext cx="4949688" cy="12208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800"/>
              </a:spcBef>
            </a:pPr>
            <a:r>
              <a:rPr lang="en-US" sz="2000" dirty="0">
                <a:latin typeface="Consolas" panose="020B0609020204030204" pitchFamily="49" charset="0"/>
              </a:rPr>
              <a:t>&lt;Sentence&gt; ::= &lt;Noun&gt; &lt;Verb&gt; "."</a:t>
            </a:r>
          </a:p>
          <a:p>
            <a:pPr>
              <a:spcBef>
                <a:spcPts val="800"/>
              </a:spcBef>
            </a:pPr>
            <a:r>
              <a:rPr lang="en-US" sz="2000" dirty="0">
                <a:latin typeface="Consolas" panose="020B0609020204030204" pitchFamily="49" charset="0"/>
              </a:rPr>
              <a:t>&lt;Noun&gt; ::= "Cats" | "Dogs"</a:t>
            </a:r>
          </a:p>
          <a:p>
            <a:pPr>
              <a:spcBef>
                <a:spcPts val="800"/>
              </a:spcBef>
            </a:pPr>
            <a:r>
              <a:rPr lang="en-US" sz="2000" dirty="0">
                <a:latin typeface="Consolas" panose="020B0609020204030204" pitchFamily="49" charset="0"/>
              </a:rPr>
              <a:t>&lt;Verb&gt; ::= "meow" | "bark"</a:t>
            </a:r>
          </a:p>
        </p:txBody>
      </p:sp>
    </p:spTree>
    <p:extLst>
      <p:ext uri="{BB962C8B-B14F-4D97-AF65-F5344CB8AC3E}">
        <p14:creationId xmlns:p14="http://schemas.microsoft.com/office/powerpoint/2010/main" val="36081125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BC7EE-3CA1-4419-989D-535BDA65C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BNF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ECC3D4-DB76-48FE-9CEF-990832A38D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3288890" cy="4439265"/>
          </a:xfrm>
        </p:spPr>
        <p:txBody>
          <a:bodyPr>
            <a:normAutofit/>
          </a:bodyPr>
          <a:lstStyle/>
          <a:p>
            <a:pPr marL="0" indent="0">
              <a:spcBef>
                <a:spcPts val="1600"/>
              </a:spcBef>
              <a:buNone/>
            </a:pPr>
            <a:r>
              <a:rPr lang="en-US" sz="1800" dirty="0"/>
              <a:t>Legal sentences: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Cats meow.</a:t>
            </a:r>
            <a:br>
              <a:rPr lang="en-US" sz="1800" dirty="0">
                <a:latin typeface="Consolas" panose="020B0609020204030204" pitchFamily="49" charset="0"/>
              </a:rPr>
            </a:br>
            <a:r>
              <a:rPr lang="en-US" sz="1800" dirty="0">
                <a:latin typeface="Consolas" panose="020B0609020204030204" pitchFamily="49" charset="0"/>
              </a:rPr>
              <a:t>Cats bark.</a:t>
            </a:r>
            <a:br>
              <a:rPr lang="en-US" sz="1800" dirty="0">
                <a:latin typeface="Consolas" panose="020B0609020204030204" pitchFamily="49" charset="0"/>
              </a:rPr>
            </a:br>
            <a:r>
              <a:rPr lang="en-US" sz="1800" dirty="0">
                <a:latin typeface="Consolas" panose="020B0609020204030204" pitchFamily="49" charset="0"/>
              </a:rPr>
              <a:t>Dogs meow.</a:t>
            </a:r>
            <a:br>
              <a:rPr lang="en-US" sz="1800" dirty="0">
                <a:latin typeface="Consolas" panose="020B0609020204030204" pitchFamily="49" charset="0"/>
              </a:rPr>
            </a:br>
            <a:r>
              <a:rPr lang="en-US" sz="1800" dirty="0">
                <a:latin typeface="Consolas" panose="020B0609020204030204" pitchFamily="49" charset="0"/>
              </a:rPr>
              <a:t>Dogs bark.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sz="1800" dirty="0"/>
              <a:t>but cats don’t bark and dogs don’t meow.</a:t>
            </a:r>
            <a:br>
              <a:rPr lang="en-US" sz="1800" dirty="0"/>
            </a:br>
            <a:br>
              <a:rPr lang="en-US" sz="1800" dirty="0"/>
            </a:br>
            <a:r>
              <a:rPr lang="en-US" sz="1800" dirty="0"/>
              <a:t>Not a sentence:</a:t>
            </a:r>
            <a:br>
              <a:rPr lang="en-US" sz="1800" dirty="0"/>
            </a:br>
            <a:r>
              <a:rPr lang="en-US" sz="1800" dirty="0">
                <a:latin typeface="Consolas" panose="020B0609020204030204" pitchFamily="49" charset="0"/>
              </a:rPr>
              <a:t>Birds tweet.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1D692D-32DE-4688-929B-63572DD96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B793039-CA5C-3CD9-E2C4-BEF0FD0179D8}"/>
              </a:ext>
            </a:extLst>
          </p:cNvPr>
          <p:cNvSpPr txBox="1"/>
          <p:nvPr/>
        </p:nvSpPr>
        <p:spPr>
          <a:xfrm>
            <a:off x="3949148" y="1600200"/>
            <a:ext cx="4949688" cy="12208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800"/>
              </a:spcBef>
            </a:pPr>
            <a:r>
              <a:rPr lang="en-US" sz="2000" dirty="0">
                <a:latin typeface="Consolas" panose="020B0609020204030204" pitchFamily="49" charset="0"/>
              </a:rPr>
              <a:t>&lt;Sentence&gt; ::= &lt;Noun&gt; &lt;Verb&gt; "."</a:t>
            </a:r>
          </a:p>
          <a:p>
            <a:pPr>
              <a:spcBef>
                <a:spcPts val="800"/>
              </a:spcBef>
            </a:pPr>
            <a:r>
              <a:rPr lang="en-US" sz="2000" dirty="0">
                <a:latin typeface="Consolas" panose="020B0609020204030204" pitchFamily="49" charset="0"/>
              </a:rPr>
              <a:t>&lt;Noun&gt; ::= "Cats" | "Dogs"</a:t>
            </a:r>
          </a:p>
          <a:p>
            <a:pPr>
              <a:spcBef>
                <a:spcPts val="800"/>
              </a:spcBef>
            </a:pPr>
            <a:r>
              <a:rPr lang="en-US" sz="2000" dirty="0">
                <a:latin typeface="Consolas" panose="020B0609020204030204" pitchFamily="49" charset="0"/>
              </a:rPr>
              <a:t>&lt;Verb&gt; ::= "meow" | "bark"</a:t>
            </a:r>
          </a:p>
        </p:txBody>
      </p:sp>
    </p:spTree>
    <p:extLst>
      <p:ext uri="{BB962C8B-B14F-4D97-AF65-F5344CB8AC3E}">
        <p14:creationId xmlns:p14="http://schemas.microsoft.com/office/powerpoint/2010/main" val="37158596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BC7EE-3CA1-4419-989D-535BDA65C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BNF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ECC3D4-DB76-48FE-9CEF-990832A38D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3288890" cy="4439265"/>
          </a:xfrm>
        </p:spPr>
        <p:txBody>
          <a:bodyPr>
            <a:normAutofit/>
          </a:bodyPr>
          <a:lstStyle/>
          <a:p>
            <a:pPr marL="0" indent="0">
              <a:spcBef>
                <a:spcPts val="1600"/>
              </a:spcBef>
              <a:buNone/>
            </a:pPr>
            <a:r>
              <a:rPr lang="en-US" sz="1800" dirty="0"/>
              <a:t>BNF allows for repetition and recursion.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sz="1800" dirty="0"/>
              <a:t>{ … } means zero or more repetitions.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sz="1800" dirty="0"/>
              <a:t>Notice how this example creates precedence.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sz="1800" dirty="0"/>
              <a:t>Is multiplication done before or after addition?</a:t>
            </a:r>
          </a:p>
          <a:p>
            <a:pPr marL="0" indent="0">
              <a:spcBef>
                <a:spcPts val="1600"/>
              </a:spcBef>
              <a:buNone/>
            </a:pPr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1D692D-32DE-4688-929B-63572DD96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6B0F00-7403-4004-B265-3661FEC589D7}"/>
              </a:ext>
            </a:extLst>
          </p:cNvPr>
          <p:cNvSpPr txBox="1"/>
          <p:nvPr/>
        </p:nvSpPr>
        <p:spPr>
          <a:xfrm>
            <a:off x="4141304" y="1614948"/>
            <a:ext cx="45897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800"/>
              </a:spcBef>
            </a:pPr>
            <a:r>
              <a:rPr lang="en-US" sz="1600" dirty="0">
                <a:latin typeface="Consolas" panose="020B0609020204030204" pitchFamily="49" charset="0"/>
              </a:rPr>
              <a:t>&lt;Add&gt; ::= &lt;Multiply&gt; { "+" &lt;Multiply&gt; }</a:t>
            </a:r>
          </a:p>
          <a:p>
            <a:pPr>
              <a:spcBef>
                <a:spcPts val="800"/>
              </a:spcBef>
            </a:pPr>
            <a:r>
              <a:rPr lang="en-US" sz="1600" dirty="0">
                <a:latin typeface="Consolas" panose="020B0609020204030204" pitchFamily="49" charset="0"/>
              </a:rPr>
              <a:t>&lt;Multiply&gt; ::= &lt;Base&gt; { "*" &lt;Base&gt; }</a:t>
            </a:r>
          </a:p>
          <a:p>
            <a:pPr>
              <a:spcBef>
                <a:spcPts val="800"/>
              </a:spcBef>
            </a:pPr>
            <a:r>
              <a:rPr lang="en-US" sz="1600" dirty="0">
                <a:latin typeface="Consolas" panose="020B0609020204030204" pitchFamily="49" charset="0"/>
              </a:rPr>
              <a:t>&lt;Base&gt; ::= "(" &lt;Add&gt; ")" | &lt;Literal&gt;</a:t>
            </a:r>
          </a:p>
          <a:p>
            <a:pPr>
              <a:spcBef>
                <a:spcPts val="800"/>
              </a:spcBef>
            </a:pPr>
            <a:r>
              <a:rPr lang="en-US" sz="1600" dirty="0">
                <a:latin typeface="Consolas" panose="020B0609020204030204" pitchFamily="49" charset="0"/>
              </a:rPr>
              <a:t>&lt;Literal&gt; :: an integer string</a:t>
            </a:r>
          </a:p>
        </p:txBody>
      </p:sp>
    </p:spTree>
    <p:extLst>
      <p:ext uri="{BB962C8B-B14F-4D97-AF65-F5344CB8AC3E}">
        <p14:creationId xmlns:p14="http://schemas.microsoft.com/office/powerpoint/2010/main" val="1553418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BC7EE-3CA1-4419-989D-535BDA65C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BNF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ECC3D4-DB76-48FE-9CEF-990832A38D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3288890" cy="4439265"/>
          </a:xfrm>
        </p:spPr>
        <p:txBody>
          <a:bodyPr>
            <a:normAutofit/>
          </a:bodyPr>
          <a:lstStyle/>
          <a:p>
            <a:pPr marL="0" indent="0">
              <a:spcBef>
                <a:spcPts val="1600"/>
              </a:spcBef>
              <a:buNone/>
            </a:pPr>
            <a:r>
              <a:rPr lang="en-US" sz="1800" dirty="0"/>
              <a:t>Notice how this creates precedence.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sz="1800" dirty="0"/>
              <a:t>How would these be parsed?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5 + 3 * 4 + 6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5 +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* 4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hello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1D692D-32DE-4688-929B-63572DD96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DF8911D-6F03-45BA-E871-E4F15F0E52BF}"/>
              </a:ext>
            </a:extLst>
          </p:cNvPr>
          <p:cNvSpPr txBox="1"/>
          <p:nvPr/>
        </p:nvSpPr>
        <p:spPr>
          <a:xfrm>
            <a:off x="4141304" y="1614948"/>
            <a:ext cx="45897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800"/>
              </a:spcBef>
            </a:pPr>
            <a:r>
              <a:rPr lang="en-US" sz="1600" dirty="0">
                <a:latin typeface="Consolas" panose="020B0609020204030204" pitchFamily="49" charset="0"/>
              </a:rPr>
              <a:t>&lt;Add&gt; ::= &lt;Multiply&gt; { "+" &lt;Multiply&gt; }</a:t>
            </a:r>
          </a:p>
          <a:p>
            <a:pPr>
              <a:spcBef>
                <a:spcPts val="800"/>
              </a:spcBef>
            </a:pPr>
            <a:r>
              <a:rPr lang="en-US" sz="1600" dirty="0">
                <a:latin typeface="Consolas" panose="020B0609020204030204" pitchFamily="49" charset="0"/>
              </a:rPr>
              <a:t>&lt;Multiply&gt; ::= &lt;Base&gt; { "*" &lt;Base&gt; }</a:t>
            </a:r>
          </a:p>
          <a:p>
            <a:pPr>
              <a:spcBef>
                <a:spcPts val="800"/>
              </a:spcBef>
            </a:pPr>
            <a:r>
              <a:rPr lang="en-US" sz="1600" dirty="0">
                <a:latin typeface="Consolas" panose="020B0609020204030204" pitchFamily="49" charset="0"/>
              </a:rPr>
              <a:t>&lt;Base&gt; ::= "(" &lt;Add&gt; ")" | &lt;Literal&gt;</a:t>
            </a:r>
          </a:p>
          <a:p>
            <a:pPr>
              <a:spcBef>
                <a:spcPts val="800"/>
              </a:spcBef>
            </a:pPr>
            <a:r>
              <a:rPr lang="en-US" sz="1600" dirty="0">
                <a:latin typeface="Consolas" panose="020B0609020204030204" pitchFamily="49" charset="0"/>
              </a:rPr>
              <a:t>&lt;Literal&gt; :: an integer string</a:t>
            </a:r>
          </a:p>
        </p:txBody>
      </p:sp>
    </p:spTree>
    <p:extLst>
      <p:ext uri="{BB962C8B-B14F-4D97-AF65-F5344CB8AC3E}">
        <p14:creationId xmlns:p14="http://schemas.microsoft.com/office/powerpoint/2010/main" val="23725706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3EBF98-14B3-D6E2-AD81-EA3E6C5DDF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F9C942-0475-D863-2EC1-CBBC57100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BNF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A02E86-D59A-BEAD-1BEF-FE9D09F7F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107B47-B185-69CB-DB8C-D9D870D2DC46}"/>
              </a:ext>
            </a:extLst>
          </p:cNvPr>
          <p:cNvSpPr/>
          <p:nvPr/>
        </p:nvSpPr>
        <p:spPr>
          <a:xfrm>
            <a:off x="500555" y="1650812"/>
            <a:ext cx="814289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Complete notation:</a:t>
            </a:r>
          </a:p>
          <a:p>
            <a:endParaRPr lang="en-US" sz="1600" dirty="0">
              <a:latin typeface="Consolas" panose="020B0609020204030204" pitchFamily="49" charset="0"/>
            </a:endParaRPr>
          </a:p>
          <a:p>
            <a:r>
              <a:rPr lang="en-US" sz="1600" dirty="0">
                <a:latin typeface="Consolas" panose="020B0609020204030204" pitchFamily="49" charset="0"/>
              </a:rPr>
              <a:t>&lt;x&gt; ::= &lt;y&gt; &lt;z&gt;             &lt;x&gt; </a:t>
            </a:r>
            <a:r>
              <a:rPr lang="en-US" sz="1600" dirty="0"/>
              <a:t>is composed of a </a:t>
            </a:r>
            <a:r>
              <a:rPr lang="en-US" sz="1600" dirty="0">
                <a:latin typeface="Consolas" panose="020B0609020204030204" pitchFamily="49" charset="0"/>
              </a:rPr>
              <a:t>&lt;y&gt; </a:t>
            </a:r>
            <a:r>
              <a:rPr lang="en-US" sz="1600" dirty="0"/>
              <a:t>followed by a </a:t>
            </a:r>
            <a:r>
              <a:rPr lang="en-US" sz="1600" dirty="0">
                <a:latin typeface="Consolas" panose="020B0609020204030204" pitchFamily="49" charset="0"/>
              </a:rPr>
              <a:t>&lt;z&gt;</a:t>
            </a:r>
            <a:r>
              <a:rPr lang="en-US" sz="1600" dirty="0"/>
              <a:t>.</a:t>
            </a:r>
            <a:endParaRPr lang="en-US" sz="1600" dirty="0">
              <a:latin typeface="Consolas" panose="020B0609020204030204" pitchFamily="49" charset="0"/>
            </a:endParaRPr>
          </a:p>
          <a:p>
            <a:endParaRPr lang="en-US" sz="1600" dirty="0">
              <a:latin typeface="Consolas" panose="020B0609020204030204" pitchFamily="49" charset="0"/>
            </a:endParaRPr>
          </a:p>
          <a:p>
            <a:r>
              <a:rPr lang="en-US" sz="1600" dirty="0">
                <a:latin typeface="Consolas" panose="020B0609020204030204" pitchFamily="49" charset="0"/>
              </a:rPr>
              <a:t>&lt;x&gt; ::= &lt;y&gt; | &lt;z&gt;           &lt;x&gt;</a:t>
            </a:r>
            <a:r>
              <a:rPr lang="en-US" sz="1600" dirty="0"/>
              <a:t> is composed of either a </a:t>
            </a:r>
            <a:r>
              <a:rPr lang="en-US" sz="1600" dirty="0">
                <a:latin typeface="Consolas" panose="020B0609020204030204" pitchFamily="49" charset="0"/>
              </a:rPr>
              <a:t>&lt;y&gt;</a:t>
            </a:r>
            <a:r>
              <a:rPr lang="en-US" sz="1600" dirty="0"/>
              <a:t> or a </a:t>
            </a:r>
            <a:r>
              <a:rPr lang="en-US" sz="1600" dirty="0">
                <a:latin typeface="Consolas" panose="020B0609020204030204" pitchFamily="49" charset="0"/>
              </a:rPr>
              <a:t>&lt;z&gt;</a:t>
            </a:r>
            <a:r>
              <a:rPr lang="en-US" sz="1600" dirty="0"/>
              <a:t>.</a:t>
            </a:r>
            <a:endParaRPr lang="en-US" sz="1600" dirty="0">
              <a:latin typeface="Consolas" panose="020B0609020204030204" pitchFamily="49" charset="0"/>
            </a:endParaRPr>
          </a:p>
          <a:p>
            <a:endParaRPr lang="en-US" sz="1600" dirty="0">
              <a:latin typeface="Consolas" panose="020B0609020204030204" pitchFamily="49" charset="0"/>
            </a:endParaRPr>
          </a:p>
          <a:p>
            <a:r>
              <a:rPr lang="en-US" sz="1600" dirty="0">
                <a:latin typeface="Consolas" panose="020B0609020204030204" pitchFamily="49" charset="0"/>
              </a:rPr>
              <a:t>&lt;x&gt; ::= &lt;y&gt; [ &lt;z&gt; ]         &lt;x&gt;</a:t>
            </a:r>
            <a:r>
              <a:rPr lang="en-US" sz="1600" dirty="0"/>
              <a:t> is composed of a &lt;y&gt; followed by an optional </a:t>
            </a:r>
            <a:r>
              <a:rPr lang="en-US" sz="1600" dirty="0">
                <a:latin typeface="Consolas" panose="020B0609020204030204" pitchFamily="49" charset="0"/>
              </a:rPr>
              <a:t>&lt;z&gt;</a:t>
            </a:r>
            <a:r>
              <a:rPr lang="en-US" sz="1600" dirty="0"/>
              <a:t>.</a:t>
            </a:r>
            <a:endParaRPr lang="en-US" sz="1600" dirty="0">
              <a:latin typeface="Consolas" panose="020B0609020204030204" pitchFamily="49" charset="0"/>
            </a:endParaRPr>
          </a:p>
          <a:p>
            <a:endParaRPr lang="en-US" sz="1600" dirty="0">
              <a:latin typeface="Consolas" panose="020B0609020204030204" pitchFamily="49" charset="0"/>
            </a:endParaRPr>
          </a:p>
          <a:p>
            <a:r>
              <a:rPr lang="en-US" sz="1600" dirty="0">
                <a:latin typeface="Consolas" panose="020B0609020204030204" pitchFamily="49" charset="0"/>
              </a:rPr>
              <a:t>&lt;x&gt; ::= &lt;y&gt; { &lt;z&gt; }         &lt;x&gt;</a:t>
            </a:r>
            <a:r>
              <a:rPr lang="en-US" sz="1600" dirty="0"/>
              <a:t> is composed of a </a:t>
            </a:r>
            <a:r>
              <a:rPr lang="en-US" sz="1600" dirty="0">
                <a:latin typeface="Consolas" panose="020B0609020204030204" pitchFamily="49" charset="0"/>
              </a:rPr>
              <a:t>&lt;y&gt;</a:t>
            </a:r>
            <a:r>
              <a:rPr lang="en-US" sz="1600" dirty="0"/>
              <a:t> followed by zero or more </a:t>
            </a:r>
            <a:r>
              <a:rPr lang="en-US" sz="1600" dirty="0">
                <a:latin typeface="Consolas" panose="020B0609020204030204" pitchFamily="49" charset="0"/>
              </a:rPr>
              <a:t>&lt;z&gt;</a:t>
            </a:r>
            <a:r>
              <a:rPr lang="en-US" sz="1600" dirty="0"/>
              <a:t>.</a:t>
            </a:r>
            <a:br>
              <a:rPr lang="en-US" sz="1600" dirty="0">
                <a:latin typeface="Consolas" panose="020B0609020204030204" pitchFamily="49" charset="0"/>
              </a:rPr>
            </a:br>
            <a:r>
              <a:rPr lang="en-US" sz="1600" dirty="0">
                <a:latin typeface="Consolas" panose="020B0609020204030204" pitchFamily="49" charset="0"/>
              </a:rPr>
              <a:t>                            </a:t>
            </a:r>
            <a:r>
              <a:rPr lang="en-US" sz="1600" dirty="0"/>
              <a:t>elements.</a:t>
            </a:r>
          </a:p>
          <a:p>
            <a:endParaRPr lang="en-US" sz="1600" dirty="0">
              <a:latin typeface="Consolas" panose="020B0609020204030204" pitchFamily="49" charset="0"/>
            </a:endParaRPr>
          </a:p>
          <a:p>
            <a:r>
              <a:rPr lang="en-US" sz="1600" dirty="0">
                <a:latin typeface="Consolas" panose="020B0609020204030204" pitchFamily="49" charset="0"/>
              </a:rPr>
              <a:t>&lt;x&gt; ::= "c"                 &lt;x&gt;</a:t>
            </a:r>
            <a:r>
              <a:rPr lang="en-US" sz="1600" dirty="0"/>
              <a:t> is a literal string, specified between the quotes.</a:t>
            </a:r>
          </a:p>
        </p:txBody>
      </p:sp>
    </p:spTree>
    <p:extLst>
      <p:ext uri="{BB962C8B-B14F-4D97-AF65-F5344CB8AC3E}">
        <p14:creationId xmlns:p14="http://schemas.microsoft.com/office/powerpoint/2010/main" val="360391543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CCF43-B6A3-45DC-81D8-AAD029E6D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operator precedence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C084C5-5D3F-4DBA-B90D-B46A8F6A95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9324" y="1600200"/>
            <a:ext cx="2751405" cy="4653116"/>
          </a:xfrm>
        </p:spPr>
        <p:txBody>
          <a:bodyPr>
            <a:normAutofit/>
          </a:bodyPr>
          <a:lstStyle/>
          <a:p>
            <a:pPr marL="0" indent="0">
              <a:spcBef>
                <a:spcPts val="1000"/>
              </a:spcBef>
              <a:buNone/>
            </a:pPr>
            <a:r>
              <a:rPr lang="en-US" sz="2000" dirty="0"/>
              <a:t>Consider typical C/C++ operator precedence.</a:t>
            </a:r>
            <a:endParaRPr lang="en-US" sz="2000" dirty="0">
              <a:latin typeface="Consolas" panose="020B0609020204030204" pitchFamily="49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7D1826-DE1D-4A93-9835-C4387AC3C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50DDBA4-23A0-48B2-B960-6DDC6754E3F1}"/>
              </a:ext>
            </a:extLst>
          </p:cNvPr>
          <p:cNvSpPr/>
          <p:nvPr/>
        </p:nvSpPr>
        <p:spPr>
          <a:xfrm>
            <a:off x="4421567" y="1600200"/>
            <a:ext cx="176784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buNone/>
            </a:pPr>
            <a:r>
              <a:rPr lang="en-US" sz="2000" dirty="0">
                <a:latin typeface="Consolas" panose="020B0609020204030204" pitchFamily="49" charset="0"/>
              </a:rPr>
              <a:t>( )</a:t>
            </a:r>
          </a:p>
          <a:p>
            <a:pPr>
              <a:spcBef>
                <a:spcPts val="1000"/>
              </a:spcBef>
              <a:buNone/>
            </a:pPr>
            <a:r>
              <a:rPr lang="en-US" sz="2000" dirty="0">
                <a:latin typeface="Consolas" panose="020B0609020204030204" pitchFamily="49" charset="0"/>
              </a:rPr>
              <a:t>*  /   %</a:t>
            </a:r>
          </a:p>
          <a:p>
            <a:pPr>
              <a:spcBef>
                <a:spcPts val="1000"/>
              </a:spcBef>
              <a:buNone/>
            </a:pPr>
            <a:r>
              <a:rPr lang="en-US" sz="2000" dirty="0">
                <a:latin typeface="Consolas" panose="020B0609020204030204" pitchFamily="49" charset="0"/>
              </a:rPr>
              <a:t>+   -</a:t>
            </a:r>
          </a:p>
          <a:p>
            <a:pPr>
              <a:spcBef>
                <a:spcPts val="1000"/>
              </a:spcBef>
              <a:buNone/>
            </a:pPr>
            <a:r>
              <a:rPr lang="en-US" sz="2000" dirty="0">
                <a:latin typeface="Consolas" panose="020B0609020204030204" pitchFamily="49" charset="0"/>
              </a:rPr>
              <a:t>&lt;  &lt;=  &gt;=  &gt;</a:t>
            </a:r>
          </a:p>
          <a:p>
            <a:pPr>
              <a:spcBef>
                <a:spcPts val="1000"/>
              </a:spcBef>
              <a:buNone/>
            </a:pPr>
            <a:r>
              <a:rPr lang="en-US" sz="2000" dirty="0">
                <a:latin typeface="Consolas" panose="020B0609020204030204" pitchFamily="49" charset="0"/>
              </a:rPr>
              <a:t>==  !=</a:t>
            </a:r>
          </a:p>
          <a:p>
            <a:pPr>
              <a:spcBef>
                <a:spcPts val="1000"/>
              </a:spcBef>
              <a:buNone/>
            </a:pPr>
            <a:r>
              <a:rPr lang="en-US" sz="2000" dirty="0">
                <a:latin typeface="Consolas" panose="020B0609020204030204" pitchFamily="49" charset="0"/>
              </a:rPr>
              <a:t>&amp;&amp;</a:t>
            </a:r>
          </a:p>
          <a:p>
            <a:pPr>
              <a:spcBef>
                <a:spcPts val="1000"/>
              </a:spcBef>
              <a:buNone/>
            </a:pPr>
            <a:r>
              <a:rPr lang="en-US" sz="2000" dirty="0">
                <a:latin typeface="Consolas" panose="020B0609020204030204" pitchFamily="49" charset="0"/>
              </a:rPr>
              <a:t>||</a:t>
            </a:r>
            <a:endParaRPr lang="en-US" sz="24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85549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D0E19B1-7CC5-41EA-8764-3D1D60448D6A}"/>
              </a:ext>
            </a:extLst>
          </p:cNvPr>
          <p:cNvSpPr/>
          <p:nvPr/>
        </p:nvSpPr>
        <p:spPr>
          <a:xfrm>
            <a:off x="457200" y="1417638"/>
            <a:ext cx="176784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buNone/>
            </a:pPr>
            <a:r>
              <a:rPr lang="en-US" dirty="0">
                <a:latin typeface="Consolas" panose="020B0609020204030204" pitchFamily="49" charset="0"/>
              </a:rPr>
              <a:t>( )</a:t>
            </a:r>
          </a:p>
          <a:p>
            <a:pPr>
              <a:spcBef>
                <a:spcPts val="1000"/>
              </a:spcBef>
              <a:buNone/>
            </a:pPr>
            <a:r>
              <a:rPr lang="en-US" dirty="0">
                <a:latin typeface="Consolas" panose="020B0609020204030204" pitchFamily="49" charset="0"/>
              </a:rPr>
              <a:t>*  /   %</a:t>
            </a:r>
          </a:p>
          <a:p>
            <a:pPr>
              <a:spcBef>
                <a:spcPts val="1000"/>
              </a:spcBef>
              <a:buNone/>
            </a:pPr>
            <a:r>
              <a:rPr lang="en-US" dirty="0">
                <a:latin typeface="Consolas" panose="020B0609020204030204" pitchFamily="49" charset="0"/>
              </a:rPr>
              <a:t>+   -</a:t>
            </a:r>
          </a:p>
          <a:p>
            <a:pPr>
              <a:spcBef>
                <a:spcPts val="1000"/>
              </a:spcBef>
              <a:buNone/>
            </a:pPr>
            <a:r>
              <a:rPr lang="en-US" dirty="0">
                <a:latin typeface="Consolas" panose="020B0609020204030204" pitchFamily="49" charset="0"/>
              </a:rPr>
              <a:t>&lt;  &lt;=  &gt;=  &gt;</a:t>
            </a:r>
          </a:p>
          <a:p>
            <a:pPr>
              <a:spcBef>
                <a:spcPts val="1000"/>
              </a:spcBef>
              <a:buNone/>
            </a:pPr>
            <a:r>
              <a:rPr lang="en-US" dirty="0">
                <a:latin typeface="Consolas" panose="020B0609020204030204" pitchFamily="49" charset="0"/>
              </a:rPr>
              <a:t>==  !=</a:t>
            </a:r>
          </a:p>
          <a:p>
            <a:pPr>
              <a:spcBef>
                <a:spcPts val="1000"/>
              </a:spcBef>
              <a:buNone/>
            </a:pPr>
            <a:r>
              <a:rPr lang="en-US" dirty="0">
                <a:latin typeface="Consolas" panose="020B0609020204030204" pitchFamily="49" charset="0"/>
              </a:rPr>
              <a:t>&amp;&amp;</a:t>
            </a:r>
          </a:p>
          <a:p>
            <a:pPr>
              <a:spcBef>
                <a:spcPts val="1000"/>
              </a:spcBef>
              <a:buNone/>
            </a:pPr>
            <a:r>
              <a:rPr lang="en-US" dirty="0">
                <a:latin typeface="Consolas" panose="020B0609020204030204" pitchFamily="49" charset="0"/>
              </a:rPr>
              <a:t>||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F0A05A3-ED4D-46A4-B158-C2E48D7681A5}"/>
              </a:ext>
            </a:extLst>
          </p:cNvPr>
          <p:cNvSpPr txBox="1">
            <a:spLocks/>
          </p:cNvSpPr>
          <p:nvPr/>
        </p:nvSpPr>
        <p:spPr>
          <a:xfrm>
            <a:off x="457200" y="274638"/>
            <a:ext cx="8229600" cy="746854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/>
              <a:t>rules are written in reverse of the desired precedence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6651AF0-6B6E-4B8F-AD34-AF491486B1AD}"/>
              </a:ext>
            </a:extLst>
          </p:cNvPr>
          <p:cNvSpPr/>
          <p:nvPr/>
        </p:nvSpPr>
        <p:spPr>
          <a:xfrm>
            <a:off x="2490265" y="1417638"/>
            <a:ext cx="657999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</a:rPr>
              <a:t>&lt;</a:t>
            </a:r>
            <a:r>
              <a:rPr lang="en-US" sz="1200" dirty="0" err="1">
                <a:latin typeface="Consolas" panose="020B0609020204030204" pitchFamily="49" charset="0"/>
              </a:rPr>
              <a:t>OrExpression</a:t>
            </a:r>
            <a:r>
              <a:rPr lang="en-US" sz="1200" dirty="0">
                <a:latin typeface="Consolas" panose="020B0609020204030204" pitchFamily="49" charset="0"/>
              </a:rPr>
              <a:t>&gt; ::= &lt;</a:t>
            </a:r>
            <a:r>
              <a:rPr lang="en-US" sz="1200" dirty="0" err="1">
                <a:latin typeface="Consolas" panose="020B0609020204030204" pitchFamily="49" charset="0"/>
              </a:rPr>
              <a:t>AndExpression</a:t>
            </a:r>
            <a:r>
              <a:rPr lang="en-US" sz="1200" dirty="0">
                <a:latin typeface="Consolas" panose="020B0609020204030204" pitchFamily="49" charset="0"/>
              </a:rPr>
              <a:t>&gt; { '||' &lt;</a:t>
            </a:r>
            <a:r>
              <a:rPr lang="en-US" sz="1200" dirty="0" err="1">
                <a:latin typeface="Consolas" panose="020B0609020204030204" pitchFamily="49" charset="0"/>
              </a:rPr>
              <a:t>AndExpression</a:t>
            </a:r>
            <a:r>
              <a:rPr lang="en-US" sz="1200" dirty="0">
                <a:latin typeface="Consolas" panose="020B0609020204030204" pitchFamily="49" charset="0"/>
              </a:rPr>
              <a:t>&gt; }</a:t>
            </a:r>
          </a:p>
          <a:p>
            <a:endParaRPr lang="en-US" sz="1200" dirty="0">
              <a:latin typeface="Consolas" panose="020B0609020204030204" pitchFamily="49" charset="0"/>
            </a:endParaRPr>
          </a:p>
          <a:p>
            <a:r>
              <a:rPr lang="en-US" sz="1200" dirty="0">
                <a:latin typeface="Consolas" panose="020B0609020204030204" pitchFamily="49" charset="0"/>
              </a:rPr>
              <a:t>&lt;</a:t>
            </a:r>
            <a:r>
              <a:rPr lang="en-US" sz="1200" dirty="0" err="1">
                <a:latin typeface="Consolas" panose="020B0609020204030204" pitchFamily="49" charset="0"/>
              </a:rPr>
              <a:t>AndExpression</a:t>
            </a:r>
            <a:r>
              <a:rPr lang="en-US" sz="1200" dirty="0">
                <a:latin typeface="Consolas" panose="020B0609020204030204" pitchFamily="49" charset="0"/>
              </a:rPr>
              <a:t>&gt; ::= &lt;</a:t>
            </a:r>
            <a:r>
              <a:rPr lang="en-US" sz="1200" dirty="0" err="1">
                <a:latin typeface="Consolas" panose="020B0609020204030204" pitchFamily="49" charset="0"/>
              </a:rPr>
              <a:t>EquateExpression</a:t>
            </a:r>
            <a:r>
              <a:rPr lang="en-US" sz="1200" dirty="0">
                <a:latin typeface="Consolas" panose="020B0609020204030204" pitchFamily="49" charset="0"/>
              </a:rPr>
              <a:t>&gt; { '&amp;&amp;’ &lt;</a:t>
            </a:r>
            <a:r>
              <a:rPr lang="en-US" sz="1200" dirty="0" err="1">
                <a:latin typeface="Consolas" panose="020B0609020204030204" pitchFamily="49" charset="0"/>
              </a:rPr>
              <a:t>EquateExpression</a:t>
            </a:r>
            <a:r>
              <a:rPr lang="en-US" sz="1200" dirty="0">
                <a:latin typeface="Consolas" panose="020B0609020204030204" pitchFamily="49" charset="0"/>
              </a:rPr>
              <a:t>&gt; }</a:t>
            </a:r>
          </a:p>
          <a:p>
            <a:endParaRPr lang="en-US" sz="1200" dirty="0">
              <a:latin typeface="Consolas" panose="020B0609020204030204" pitchFamily="49" charset="0"/>
            </a:endParaRPr>
          </a:p>
          <a:p>
            <a:r>
              <a:rPr lang="en-US" sz="1200" dirty="0">
                <a:latin typeface="Consolas" panose="020B0609020204030204" pitchFamily="49" charset="0"/>
              </a:rPr>
              <a:t>&lt;</a:t>
            </a:r>
            <a:r>
              <a:rPr lang="en-US" sz="1200" dirty="0" err="1">
                <a:latin typeface="Consolas" panose="020B0609020204030204" pitchFamily="49" charset="0"/>
              </a:rPr>
              <a:t>EquateExpression</a:t>
            </a:r>
            <a:r>
              <a:rPr lang="en-US" sz="1200" dirty="0">
                <a:latin typeface="Consolas" panose="020B0609020204030204" pitchFamily="49" charset="0"/>
              </a:rPr>
              <a:t>&gt; ::= &lt;</a:t>
            </a:r>
            <a:r>
              <a:rPr lang="en-US" sz="1200" dirty="0" err="1">
                <a:latin typeface="Consolas" panose="020B0609020204030204" pitchFamily="49" charset="0"/>
              </a:rPr>
              <a:t>RelateExpression</a:t>
            </a:r>
            <a:r>
              <a:rPr lang="en-US" sz="1200" dirty="0">
                <a:latin typeface="Consolas" panose="020B0609020204030204" pitchFamily="49" charset="0"/>
              </a:rPr>
              <a:t>&gt; { &lt;</a:t>
            </a:r>
            <a:r>
              <a:rPr lang="en-US" sz="1200" dirty="0" err="1">
                <a:latin typeface="Consolas" panose="020B0609020204030204" pitchFamily="49" charset="0"/>
              </a:rPr>
              <a:t>EquateOp</a:t>
            </a:r>
            <a:r>
              <a:rPr lang="en-US" sz="1200" dirty="0">
                <a:latin typeface="Consolas" panose="020B0609020204030204" pitchFamily="49" charset="0"/>
              </a:rPr>
              <a:t>&gt; &lt;</a:t>
            </a:r>
            <a:r>
              <a:rPr lang="en-US" sz="1200" dirty="0" err="1">
                <a:latin typeface="Consolas" panose="020B0609020204030204" pitchFamily="49" charset="0"/>
              </a:rPr>
              <a:t>RelateExpression</a:t>
            </a:r>
            <a:r>
              <a:rPr lang="en-US" sz="1200" dirty="0">
                <a:latin typeface="Consolas" panose="020B0609020204030204" pitchFamily="49" charset="0"/>
              </a:rPr>
              <a:t>&gt; }</a:t>
            </a:r>
          </a:p>
          <a:p>
            <a:endParaRPr lang="en-US" sz="1200" dirty="0">
              <a:latin typeface="Consolas" panose="020B0609020204030204" pitchFamily="49" charset="0"/>
            </a:endParaRPr>
          </a:p>
          <a:p>
            <a:r>
              <a:rPr lang="en-US" sz="1200" dirty="0">
                <a:latin typeface="Consolas" panose="020B0609020204030204" pitchFamily="49" charset="0"/>
              </a:rPr>
              <a:t>&lt;</a:t>
            </a:r>
            <a:r>
              <a:rPr lang="en-US" sz="1200" dirty="0" err="1">
                <a:latin typeface="Consolas" panose="020B0609020204030204" pitchFamily="49" charset="0"/>
              </a:rPr>
              <a:t>EquateOp</a:t>
            </a:r>
            <a:r>
              <a:rPr lang="en-US" sz="1200" dirty="0">
                <a:latin typeface="Consolas" panose="020B0609020204030204" pitchFamily="49" charset="0"/>
              </a:rPr>
              <a:t>&gt; ::= '==' | '!='</a:t>
            </a:r>
          </a:p>
          <a:p>
            <a:endParaRPr lang="en-US" sz="1200" dirty="0">
              <a:latin typeface="Consolas" panose="020B0609020204030204" pitchFamily="49" charset="0"/>
            </a:endParaRPr>
          </a:p>
          <a:p>
            <a:r>
              <a:rPr lang="en-US" sz="1200" dirty="0">
                <a:latin typeface="Consolas" panose="020B0609020204030204" pitchFamily="49" charset="0"/>
              </a:rPr>
              <a:t>&lt;</a:t>
            </a:r>
            <a:r>
              <a:rPr lang="en-US" sz="1200" dirty="0" err="1">
                <a:latin typeface="Consolas" panose="020B0609020204030204" pitchFamily="49" charset="0"/>
              </a:rPr>
              <a:t>RelateExpression</a:t>
            </a:r>
            <a:r>
              <a:rPr lang="en-US" sz="1200" dirty="0">
                <a:latin typeface="Consolas" panose="020B0609020204030204" pitchFamily="49" charset="0"/>
              </a:rPr>
              <a:t>&gt; ::= &lt;</a:t>
            </a:r>
            <a:r>
              <a:rPr lang="en-US" sz="1200" dirty="0" err="1">
                <a:latin typeface="Consolas" panose="020B0609020204030204" pitchFamily="49" charset="0"/>
              </a:rPr>
              <a:t>AddExpression</a:t>
            </a:r>
            <a:r>
              <a:rPr lang="en-US" sz="1200" dirty="0">
                <a:latin typeface="Consolas" panose="020B0609020204030204" pitchFamily="49" charset="0"/>
              </a:rPr>
              <a:t>&gt; { &lt;</a:t>
            </a:r>
            <a:r>
              <a:rPr lang="en-US" sz="1200" dirty="0" err="1">
                <a:latin typeface="Consolas" panose="020B0609020204030204" pitchFamily="49" charset="0"/>
              </a:rPr>
              <a:t>RelateOp</a:t>
            </a:r>
            <a:r>
              <a:rPr lang="en-US" sz="1200" dirty="0">
                <a:latin typeface="Consolas" panose="020B0609020204030204" pitchFamily="49" charset="0"/>
              </a:rPr>
              <a:t>&gt; &lt;</a:t>
            </a:r>
            <a:r>
              <a:rPr lang="en-US" sz="1200" dirty="0" err="1">
                <a:latin typeface="Consolas" panose="020B0609020204030204" pitchFamily="49" charset="0"/>
              </a:rPr>
              <a:t>AddExpression</a:t>
            </a:r>
            <a:r>
              <a:rPr lang="en-US" sz="1200" dirty="0">
                <a:latin typeface="Consolas" panose="020B0609020204030204" pitchFamily="49" charset="0"/>
              </a:rPr>
              <a:t>&gt; }</a:t>
            </a:r>
          </a:p>
          <a:p>
            <a:endParaRPr lang="en-US" sz="1200" dirty="0">
              <a:latin typeface="Consolas" panose="020B0609020204030204" pitchFamily="49" charset="0"/>
            </a:endParaRPr>
          </a:p>
          <a:p>
            <a:r>
              <a:rPr lang="en-US" sz="1200" dirty="0">
                <a:latin typeface="Consolas" panose="020B0609020204030204" pitchFamily="49" charset="0"/>
              </a:rPr>
              <a:t>&lt;</a:t>
            </a:r>
            <a:r>
              <a:rPr lang="en-US" sz="1200" dirty="0" err="1">
                <a:latin typeface="Consolas" panose="020B0609020204030204" pitchFamily="49" charset="0"/>
              </a:rPr>
              <a:t>RelateOp</a:t>
            </a:r>
            <a:r>
              <a:rPr lang="en-US" sz="1200" dirty="0">
                <a:latin typeface="Consolas" panose="020B0609020204030204" pitchFamily="49" charset="0"/>
              </a:rPr>
              <a:t>&gt; ::=  '&lt;' | '&lt;=' | '&gt;=' | '&gt;'</a:t>
            </a:r>
          </a:p>
          <a:p>
            <a:endParaRPr lang="en-US" sz="1200" dirty="0">
              <a:latin typeface="Consolas" panose="020B0609020204030204" pitchFamily="49" charset="0"/>
            </a:endParaRPr>
          </a:p>
          <a:p>
            <a:r>
              <a:rPr lang="en-US" sz="1200" dirty="0">
                <a:latin typeface="Consolas" panose="020B0609020204030204" pitchFamily="49" charset="0"/>
              </a:rPr>
              <a:t>&lt;</a:t>
            </a:r>
            <a:r>
              <a:rPr lang="en-US" sz="1200" dirty="0" err="1">
                <a:latin typeface="Consolas" panose="020B0609020204030204" pitchFamily="49" charset="0"/>
              </a:rPr>
              <a:t>AddExpression</a:t>
            </a:r>
            <a:r>
              <a:rPr lang="en-US" sz="1200" dirty="0">
                <a:latin typeface="Consolas" panose="020B0609020204030204" pitchFamily="49" charset="0"/>
              </a:rPr>
              <a:t>&gt; ::= &lt;</a:t>
            </a:r>
            <a:r>
              <a:rPr lang="en-US" sz="1200" dirty="0" err="1">
                <a:latin typeface="Consolas" panose="020B0609020204030204" pitchFamily="49" charset="0"/>
              </a:rPr>
              <a:t>MultiplyExpression</a:t>
            </a:r>
            <a:r>
              <a:rPr lang="en-US" sz="1200" dirty="0">
                <a:latin typeface="Consolas" panose="020B0609020204030204" pitchFamily="49" charset="0"/>
              </a:rPr>
              <a:t>&gt; { &lt;</a:t>
            </a:r>
            <a:r>
              <a:rPr lang="en-US" sz="1200" dirty="0" err="1">
                <a:latin typeface="Consolas" panose="020B0609020204030204" pitchFamily="49" charset="0"/>
              </a:rPr>
              <a:t>AddOp</a:t>
            </a:r>
            <a:r>
              <a:rPr lang="en-US" sz="1200" dirty="0">
                <a:latin typeface="Consolas" panose="020B0609020204030204" pitchFamily="49" charset="0"/>
              </a:rPr>
              <a:t>&gt; &lt;</a:t>
            </a:r>
            <a:r>
              <a:rPr lang="en-US" sz="1200" dirty="0" err="1">
                <a:latin typeface="Consolas" panose="020B0609020204030204" pitchFamily="49" charset="0"/>
              </a:rPr>
              <a:t>MultiplyExpression</a:t>
            </a:r>
            <a:r>
              <a:rPr lang="en-US" sz="1200" dirty="0">
                <a:latin typeface="Consolas" panose="020B0609020204030204" pitchFamily="49" charset="0"/>
              </a:rPr>
              <a:t>&gt; }</a:t>
            </a:r>
          </a:p>
          <a:p>
            <a:endParaRPr lang="en-US" sz="1200" dirty="0">
              <a:latin typeface="Consolas" panose="020B0609020204030204" pitchFamily="49" charset="0"/>
            </a:endParaRPr>
          </a:p>
          <a:p>
            <a:r>
              <a:rPr lang="en-US" sz="1200" dirty="0">
                <a:latin typeface="Consolas" panose="020B0609020204030204" pitchFamily="49" charset="0"/>
              </a:rPr>
              <a:t>&lt;</a:t>
            </a:r>
            <a:r>
              <a:rPr lang="en-US" sz="1200" dirty="0" err="1">
                <a:latin typeface="Consolas" panose="020B0609020204030204" pitchFamily="49" charset="0"/>
              </a:rPr>
              <a:t>AddOp</a:t>
            </a:r>
            <a:r>
              <a:rPr lang="en-US" sz="1200" dirty="0">
                <a:latin typeface="Consolas" panose="020B0609020204030204" pitchFamily="49" charset="0"/>
              </a:rPr>
              <a:t>&gt;  ::= '+' | '-'</a:t>
            </a:r>
          </a:p>
          <a:p>
            <a:endParaRPr lang="en-US" sz="1200" dirty="0">
              <a:latin typeface="Consolas" panose="020B0609020204030204" pitchFamily="49" charset="0"/>
            </a:endParaRPr>
          </a:p>
          <a:p>
            <a:r>
              <a:rPr lang="en-US" sz="1200" dirty="0">
                <a:latin typeface="Consolas" panose="020B0609020204030204" pitchFamily="49" charset="0"/>
              </a:rPr>
              <a:t>&lt;</a:t>
            </a:r>
            <a:r>
              <a:rPr lang="en-US" sz="1200" dirty="0" err="1">
                <a:latin typeface="Consolas" panose="020B0609020204030204" pitchFamily="49" charset="0"/>
              </a:rPr>
              <a:t>MultiplyExpression</a:t>
            </a:r>
            <a:r>
              <a:rPr lang="en-US" sz="1200" dirty="0">
                <a:latin typeface="Consolas" panose="020B0609020204030204" pitchFamily="49" charset="0"/>
              </a:rPr>
              <a:t>&gt; ::- &lt;</a:t>
            </a:r>
            <a:r>
              <a:rPr lang="en-US" sz="1200" dirty="0" err="1">
                <a:latin typeface="Consolas" panose="020B0609020204030204" pitchFamily="49" charset="0"/>
              </a:rPr>
              <a:t>BaseExpression</a:t>
            </a:r>
            <a:r>
              <a:rPr lang="en-US" sz="1200" dirty="0">
                <a:latin typeface="Consolas" panose="020B0609020204030204" pitchFamily="49" charset="0"/>
              </a:rPr>
              <a:t>&gt; { &lt;</a:t>
            </a:r>
            <a:r>
              <a:rPr lang="en-US" sz="1200" dirty="0" err="1">
                <a:latin typeface="Consolas" panose="020B0609020204030204" pitchFamily="49" charset="0"/>
              </a:rPr>
              <a:t>MultiplyOp</a:t>
            </a:r>
            <a:r>
              <a:rPr lang="en-US" sz="1200" dirty="0">
                <a:latin typeface="Consolas" panose="020B0609020204030204" pitchFamily="49" charset="0"/>
              </a:rPr>
              <a:t>&gt; &lt;</a:t>
            </a:r>
            <a:r>
              <a:rPr lang="en-US" sz="1200" dirty="0" err="1">
                <a:latin typeface="Consolas" panose="020B0609020204030204" pitchFamily="49" charset="0"/>
              </a:rPr>
              <a:t>BaseExpression</a:t>
            </a:r>
            <a:r>
              <a:rPr lang="en-US" sz="1200" dirty="0">
                <a:latin typeface="Consolas" panose="020B0609020204030204" pitchFamily="49" charset="0"/>
              </a:rPr>
              <a:t>&gt; }</a:t>
            </a:r>
          </a:p>
          <a:p>
            <a:endParaRPr lang="en-US" sz="1200" dirty="0">
              <a:latin typeface="Consolas" panose="020B0609020204030204" pitchFamily="49" charset="0"/>
            </a:endParaRPr>
          </a:p>
          <a:p>
            <a:r>
              <a:rPr lang="en-US" sz="1200" dirty="0">
                <a:latin typeface="Consolas" panose="020B0609020204030204" pitchFamily="49" charset="0"/>
              </a:rPr>
              <a:t>&lt;</a:t>
            </a:r>
            <a:r>
              <a:rPr lang="en-US" sz="1200" dirty="0" err="1">
                <a:latin typeface="Consolas" panose="020B0609020204030204" pitchFamily="49" charset="0"/>
              </a:rPr>
              <a:t>MultiplyOp</a:t>
            </a:r>
            <a:r>
              <a:rPr lang="en-US" sz="1200" dirty="0">
                <a:latin typeface="Consolas" panose="020B0609020204030204" pitchFamily="49" charset="0"/>
              </a:rPr>
              <a:t>&gt; ::= '*' | '/' | '%’</a:t>
            </a:r>
          </a:p>
          <a:p>
            <a:endParaRPr lang="en-US" sz="1200" dirty="0">
              <a:latin typeface="Consolas" panose="020B0609020204030204" pitchFamily="49" charset="0"/>
            </a:endParaRPr>
          </a:p>
          <a:p>
            <a:r>
              <a:rPr lang="en-US" sz="1200" dirty="0">
                <a:latin typeface="Consolas" panose="020B0609020204030204" pitchFamily="49" charset="0"/>
              </a:rPr>
              <a:t>&lt;</a:t>
            </a:r>
            <a:r>
              <a:rPr lang="en-US" sz="1200" dirty="0" err="1">
                <a:latin typeface="Consolas" panose="020B0609020204030204" pitchFamily="49" charset="0"/>
              </a:rPr>
              <a:t>BaseExpression</a:t>
            </a:r>
            <a:r>
              <a:rPr lang="en-US" sz="1200" dirty="0">
                <a:latin typeface="Consolas" panose="020B0609020204030204" pitchFamily="49" charset="0"/>
              </a:rPr>
              <a:t>&gt; ::= '(‘ &lt;</a:t>
            </a:r>
            <a:r>
              <a:rPr lang="en-US" sz="1200" dirty="0" err="1">
                <a:latin typeface="Consolas" panose="020B0609020204030204" pitchFamily="49" charset="0"/>
              </a:rPr>
              <a:t>BaseExpression</a:t>
            </a:r>
            <a:r>
              <a:rPr lang="en-US" sz="1200" dirty="0">
                <a:latin typeface="Consolas" panose="020B0609020204030204" pitchFamily="49" charset="0"/>
              </a:rPr>
              <a:t>&gt; ')' | &lt;Literal&gt;</a:t>
            </a:r>
          </a:p>
          <a:p>
            <a:endParaRPr lang="en-US" sz="1200" dirty="0">
              <a:latin typeface="Consolas" panose="020B0609020204030204" pitchFamily="49" charset="0"/>
            </a:endParaRPr>
          </a:p>
          <a:p>
            <a:r>
              <a:rPr lang="en-US" sz="1200" dirty="0">
                <a:latin typeface="Consolas" panose="020B0609020204030204" pitchFamily="49" charset="0"/>
              </a:rPr>
              <a:t>&lt;Literal&gt; ::= an integer string</a:t>
            </a:r>
          </a:p>
          <a:p>
            <a:endParaRPr lang="en-US" sz="12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45034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F0A05A3-ED4D-46A4-B158-C2E48D7681A5}"/>
              </a:ext>
            </a:extLst>
          </p:cNvPr>
          <p:cNvSpPr txBox="1">
            <a:spLocks/>
          </p:cNvSpPr>
          <p:nvPr/>
        </p:nvSpPr>
        <p:spPr>
          <a:xfrm>
            <a:off x="457200" y="274638"/>
            <a:ext cx="8229600" cy="641409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/>
              <a:t>rules are written in reverse of the desired precedence 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5EA6A0E-74C3-4230-A550-C092ED82C333}"/>
              </a:ext>
            </a:extLst>
          </p:cNvPr>
          <p:cNvSpPr txBox="1">
            <a:spLocks/>
          </p:cNvSpPr>
          <p:nvPr/>
        </p:nvSpPr>
        <p:spPr>
          <a:xfrm>
            <a:off x="457200" y="1414051"/>
            <a:ext cx="1858297" cy="419770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1800" dirty="0"/>
              <a:t>Each rule gets turned into a procedure that tries to match that target on the input stream.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CCA99D1-0774-11BF-8F9E-1958B509856D}"/>
              </a:ext>
            </a:extLst>
          </p:cNvPr>
          <p:cNvSpPr/>
          <p:nvPr/>
        </p:nvSpPr>
        <p:spPr>
          <a:xfrm>
            <a:off x="2490265" y="1417638"/>
            <a:ext cx="657999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</a:rPr>
              <a:t>&lt;</a:t>
            </a:r>
            <a:r>
              <a:rPr lang="en-US" sz="1200" dirty="0" err="1">
                <a:latin typeface="Consolas" panose="020B0609020204030204" pitchFamily="49" charset="0"/>
              </a:rPr>
              <a:t>OrExpression</a:t>
            </a:r>
            <a:r>
              <a:rPr lang="en-US" sz="1200" dirty="0">
                <a:latin typeface="Consolas" panose="020B0609020204030204" pitchFamily="49" charset="0"/>
              </a:rPr>
              <a:t>&gt; ::= &lt;</a:t>
            </a:r>
            <a:r>
              <a:rPr lang="en-US" sz="1200" dirty="0" err="1">
                <a:latin typeface="Consolas" panose="020B0609020204030204" pitchFamily="49" charset="0"/>
              </a:rPr>
              <a:t>AndExpression</a:t>
            </a:r>
            <a:r>
              <a:rPr lang="en-US" sz="1200" dirty="0">
                <a:latin typeface="Consolas" panose="020B0609020204030204" pitchFamily="49" charset="0"/>
              </a:rPr>
              <a:t>&gt; { '||' &lt;</a:t>
            </a:r>
            <a:r>
              <a:rPr lang="en-US" sz="1200" dirty="0" err="1">
                <a:latin typeface="Consolas" panose="020B0609020204030204" pitchFamily="49" charset="0"/>
              </a:rPr>
              <a:t>AndExpression</a:t>
            </a:r>
            <a:r>
              <a:rPr lang="en-US" sz="1200" dirty="0">
                <a:latin typeface="Consolas" panose="020B0609020204030204" pitchFamily="49" charset="0"/>
              </a:rPr>
              <a:t>&gt; }</a:t>
            </a:r>
          </a:p>
          <a:p>
            <a:endParaRPr lang="en-US" sz="1200" dirty="0">
              <a:latin typeface="Consolas" panose="020B0609020204030204" pitchFamily="49" charset="0"/>
            </a:endParaRPr>
          </a:p>
          <a:p>
            <a:r>
              <a:rPr lang="en-US" sz="1200" dirty="0">
                <a:latin typeface="Consolas" panose="020B0609020204030204" pitchFamily="49" charset="0"/>
              </a:rPr>
              <a:t>&lt;</a:t>
            </a:r>
            <a:r>
              <a:rPr lang="en-US" sz="1200" dirty="0" err="1">
                <a:latin typeface="Consolas" panose="020B0609020204030204" pitchFamily="49" charset="0"/>
              </a:rPr>
              <a:t>AndExpression</a:t>
            </a:r>
            <a:r>
              <a:rPr lang="en-US" sz="1200" dirty="0">
                <a:latin typeface="Consolas" panose="020B0609020204030204" pitchFamily="49" charset="0"/>
              </a:rPr>
              <a:t>&gt; ::= &lt;</a:t>
            </a:r>
            <a:r>
              <a:rPr lang="en-US" sz="1200" dirty="0" err="1">
                <a:latin typeface="Consolas" panose="020B0609020204030204" pitchFamily="49" charset="0"/>
              </a:rPr>
              <a:t>EquateExpression</a:t>
            </a:r>
            <a:r>
              <a:rPr lang="en-US" sz="1200" dirty="0">
                <a:latin typeface="Consolas" panose="020B0609020204030204" pitchFamily="49" charset="0"/>
              </a:rPr>
              <a:t>&gt; { '&amp;&amp;’ &lt;</a:t>
            </a:r>
            <a:r>
              <a:rPr lang="en-US" sz="1200" dirty="0" err="1">
                <a:latin typeface="Consolas" panose="020B0609020204030204" pitchFamily="49" charset="0"/>
              </a:rPr>
              <a:t>EquateExpression</a:t>
            </a:r>
            <a:r>
              <a:rPr lang="en-US" sz="1200" dirty="0">
                <a:latin typeface="Consolas" panose="020B0609020204030204" pitchFamily="49" charset="0"/>
              </a:rPr>
              <a:t>&gt; }</a:t>
            </a:r>
          </a:p>
          <a:p>
            <a:endParaRPr lang="en-US" sz="1200" dirty="0">
              <a:latin typeface="Consolas" panose="020B0609020204030204" pitchFamily="49" charset="0"/>
            </a:endParaRPr>
          </a:p>
          <a:p>
            <a:r>
              <a:rPr lang="en-US" sz="1200" dirty="0">
                <a:latin typeface="Consolas" panose="020B0609020204030204" pitchFamily="49" charset="0"/>
              </a:rPr>
              <a:t>&lt;</a:t>
            </a:r>
            <a:r>
              <a:rPr lang="en-US" sz="1200" dirty="0" err="1">
                <a:latin typeface="Consolas" panose="020B0609020204030204" pitchFamily="49" charset="0"/>
              </a:rPr>
              <a:t>EquateExpression</a:t>
            </a:r>
            <a:r>
              <a:rPr lang="en-US" sz="1200" dirty="0">
                <a:latin typeface="Consolas" panose="020B0609020204030204" pitchFamily="49" charset="0"/>
              </a:rPr>
              <a:t>&gt; ::= &lt;</a:t>
            </a:r>
            <a:r>
              <a:rPr lang="en-US" sz="1200" dirty="0" err="1">
                <a:latin typeface="Consolas" panose="020B0609020204030204" pitchFamily="49" charset="0"/>
              </a:rPr>
              <a:t>RelateExpression</a:t>
            </a:r>
            <a:r>
              <a:rPr lang="en-US" sz="1200" dirty="0">
                <a:latin typeface="Consolas" panose="020B0609020204030204" pitchFamily="49" charset="0"/>
              </a:rPr>
              <a:t>&gt; { &lt;</a:t>
            </a:r>
            <a:r>
              <a:rPr lang="en-US" sz="1200" dirty="0" err="1">
                <a:latin typeface="Consolas" panose="020B0609020204030204" pitchFamily="49" charset="0"/>
              </a:rPr>
              <a:t>EquateOp</a:t>
            </a:r>
            <a:r>
              <a:rPr lang="en-US" sz="1200" dirty="0">
                <a:latin typeface="Consolas" panose="020B0609020204030204" pitchFamily="49" charset="0"/>
              </a:rPr>
              <a:t>&gt; &lt;</a:t>
            </a:r>
            <a:r>
              <a:rPr lang="en-US" sz="1200" dirty="0" err="1">
                <a:latin typeface="Consolas" panose="020B0609020204030204" pitchFamily="49" charset="0"/>
              </a:rPr>
              <a:t>RelateExpression</a:t>
            </a:r>
            <a:r>
              <a:rPr lang="en-US" sz="1200" dirty="0">
                <a:latin typeface="Consolas" panose="020B0609020204030204" pitchFamily="49" charset="0"/>
              </a:rPr>
              <a:t>&gt; }</a:t>
            </a:r>
          </a:p>
          <a:p>
            <a:endParaRPr lang="en-US" sz="1200" dirty="0">
              <a:latin typeface="Consolas" panose="020B0609020204030204" pitchFamily="49" charset="0"/>
            </a:endParaRPr>
          </a:p>
          <a:p>
            <a:r>
              <a:rPr lang="en-US" sz="1200" dirty="0">
                <a:latin typeface="Consolas" panose="020B0609020204030204" pitchFamily="49" charset="0"/>
              </a:rPr>
              <a:t>&lt;</a:t>
            </a:r>
            <a:r>
              <a:rPr lang="en-US" sz="1200" dirty="0" err="1">
                <a:latin typeface="Consolas" panose="020B0609020204030204" pitchFamily="49" charset="0"/>
              </a:rPr>
              <a:t>EquateOp</a:t>
            </a:r>
            <a:r>
              <a:rPr lang="en-US" sz="1200" dirty="0">
                <a:latin typeface="Consolas" panose="020B0609020204030204" pitchFamily="49" charset="0"/>
              </a:rPr>
              <a:t>&gt; ::= '==' | '!='</a:t>
            </a:r>
          </a:p>
          <a:p>
            <a:endParaRPr lang="en-US" sz="1200" dirty="0">
              <a:latin typeface="Consolas" panose="020B0609020204030204" pitchFamily="49" charset="0"/>
            </a:endParaRPr>
          </a:p>
          <a:p>
            <a:r>
              <a:rPr lang="en-US" sz="1200" dirty="0">
                <a:latin typeface="Consolas" panose="020B0609020204030204" pitchFamily="49" charset="0"/>
              </a:rPr>
              <a:t>&lt;</a:t>
            </a:r>
            <a:r>
              <a:rPr lang="en-US" sz="1200" dirty="0" err="1">
                <a:latin typeface="Consolas" panose="020B0609020204030204" pitchFamily="49" charset="0"/>
              </a:rPr>
              <a:t>RelateExpression</a:t>
            </a:r>
            <a:r>
              <a:rPr lang="en-US" sz="1200" dirty="0">
                <a:latin typeface="Consolas" panose="020B0609020204030204" pitchFamily="49" charset="0"/>
              </a:rPr>
              <a:t>&gt; ::= &lt;</a:t>
            </a:r>
            <a:r>
              <a:rPr lang="en-US" sz="1200" dirty="0" err="1">
                <a:latin typeface="Consolas" panose="020B0609020204030204" pitchFamily="49" charset="0"/>
              </a:rPr>
              <a:t>AddExpression</a:t>
            </a:r>
            <a:r>
              <a:rPr lang="en-US" sz="1200" dirty="0">
                <a:latin typeface="Consolas" panose="020B0609020204030204" pitchFamily="49" charset="0"/>
              </a:rPr>
              <a:t>&gt; { &lt;</a:t>
            </a:r>
            <a:r>
              <a:rPr lang="en-US" sz="1200" dirty="0" err="1">
                <a:latin typeface="Consolas" panose="020B0609020204030204" pitchFamily="49" charset="0"/>
              </a:rPr>
              <a:t>RelateOp</a:t>
            </a:r>
            <a:r>
              <a:rPr lang="en-US" sz="1200" dirty="0">
                <a:latin typeface="Consolas" panose="020B0609020204030204" pitchFamily="49" charset="0"/>
              </a:rPr>
              <a:t>&gt; &lt;</a:t>
            </a:r>
            <a:r>
              <a:rPr lang="en-US" sz="1200" dirty="0" err="1">
                <a:latin typeface="Consolas" panose="020B0609020204030204" pitchFamily="49" charset="0"/>
              </a:rPr>
              <a:t>AddExpression</a:t>
            </a:r>
            <a:r>
              <a:rPr lang="en-US" sz="1200" dirty="0">
                <a:latin typeface="Consolas" panose="020B0609020204030204" pitchFamily="49" charset="0"/>
              </a:rPr>
              <a:t>&gt; }</a:t>
            </a:r>
          </a:p>
          <a:p>
            <a:endParaRPr lang="en-US" sz="1200" dirty="0">
              <a:latin typeface="Consolas" panose="020B0609020204030204" pitchFamily="49" charset="0"/>
            </a:endParaRPr>
          </a:p>
          <a:p>
            <a:r>
              <a:rPr lang="en-US" sz="1200" dirty="0">
                <a:latin typeface="Consolas" panose="020B0609020204030204" pitchFamily="49" charset="0"/>
              </a:rPr>
              <a:t>&lt;</a:t>
            </a:r>
            <a:r>
              <a:rPr lang="en-US" sz="1200" dirty="0" err="1">
                <a:latin typeface="Consolas" panose="020B0609020204030204" pitchFamily="49" charset="0"/>
              </a:rPr>
              <a:t>RelateOp</a:t>
            </a:r>
            <a:r>
              <a:rPr lang="en-US" sz="1200" dirty="0">
                <a:latin typeface="Consolas" panose="020B0609020204030204" pitchFamily="49" charset="0"/>
              </a:rPr>
              <a:t>&gt; ::=  '&lt;' | '&lt;=' | '&gt;=' | '&gt;'</a:t>
            </a:r>
          </a:p>
          <a:p>
            <a:endParaRPr lang="en-US" sz="1200" dirty="0">
              <a:latin typeface="Consolas" panose="020B0609020204030204" pitchFamily="49" charset="0"/>
            </a:endParaRPr>
          </a:p>
          <a:p>
            <a:r>
              <a:rPr lang="en-US" sz="1200" dirty="0">
                <a:latin typeface="Consolas" panose="020B0609020204030204" pitchFamily="49" charset="0"/>
              </a:rPr>
              <a:t>&lt;</a:t>
            </a:r>
            <a:r>
              <a:rPr lang="en-US" sz="1200" dirty="0" err="1">
                <a:latin typeface="Consolas" panose="020B0609020204030204" pitchFamily="49" charset="0"/>
              </a:rPr>
              <a:t>AddExpression</a:t>
            </a:r>
            <a:r>
              <a:rPr lang="en-US" sz="1200" dirty="0">
                <a:latin typeface="Consolas" panose="020B0609020204030204" pitchFamily="49" charset="0"/>
              </a:rPr>
              <a:t>&gt; ::= &lt;</a:t>
            </a:r>
            <a:r>
              <a:rPr lang="en-US" sz="1200" dirty="0" err="1">
                <a:latin typeface="Consolas" panose="020B0609020204030204" pitchFamily="49" charset="0"/>
              </a:rPr>
              <a:t>MultiplyExpression</a:t>
            </a:r>
            <a:r>
              <a:rPr lang="en-US" sz="1200" dirty="0">
                <a:latin typeface="Consolas" panose="020B0609020204030204" pitchFamily="49" charset="0"/>
              </a:rPr>
              <a:t>&gt; { &lt;</a:t>
            </a:r>
            <a:r>
              <a:rPr lang="en-US" sz="1200" dirty="0" err="1">
                <a:latin typeface="Consolas" panose="020B0609020204030204" pitchFamily="49" charset="0"/>
              </a:rPr>
              <a:t>AddOp</a:t>
            </a:r>
            <a:r>
              <a:rPr lang="en-US" sz="1200" dirty="0">
                <a:latin typeface="Consolas" panose="020B0609020204030204" pitchFamily="49" charset="0"/>
              </a:rPr>
              <a:t>&gt; &lt;</a:t>
            </a:r>
            <a:r>
              <a:rPr lang="en-US" sz="1200" dirty="0" err="1">
                <a:latin typeface="Consolas" panose="020B0609020204030204" pitchFamily="49" charset="0"/>
              </a:rPr>
              <a:t>MultiplyExpression</a:t>
            </a:r>
            <a:r>
              <a:rPr lang="en-US" sz="1200" dirty="0">
                <a:latin typeface="Consolas" panose="020B0609020204030204" pitchFamily="49" charset="0"/>
              </a:rPr>
              <a:t>&gt; }</a:t>
            </a:r>
          </a:p>
          <a:p>
            <a:endParaRPr lang="en-US" sz="1200" dirty="0">
              <a:latin typeface="Consolas" panose="020B0609020204030204" pitchFamily="49" charset="0"/>
            </a:endParaRPr>
          </a:p>
          <a:p>
            <a:r>
              <a:rPr lang="en-US" sz="1200" dirty="0">
                <a:latin typeface="Consolas" panose="020B0609020204030204" pitchFamily="49" charset="0"/>
              </a:rPr>
              <a:t>&lt;</a:t>
            </a:r>
            <a:r>
              <a:rPr lang="en-US" sz="1200" dirty="0" err="1">
                <a:latin typeface="Consolas" panose="020B0609020204030204" pitchFamily="49" charset="0"/>
              </a:rPr>
              <a:t>AddOp</a:t>
            </a:r>
            <a:r>
              <a:rPr lang="en-US" sz="1200" dirty="0">
                <a:latin typeface="Consolas" panose="020B0609020204030204" pitchFamily="49" charset="0"/>
              </a:rPr>
              <a:t>&gt;  ::= '+' | '-'</a:t>
            </a:r>
          </a:p>
          <a:p>
            <a:endParaRPr lang="en-US" sz="1200" dirty="0">
              <a:latin typeface="Consolas" panose="020B0609020204030204" pitchFamily="49" charset="0"/>
            </a:endParaRPr>
          </a:p>
          <a:p>
            <a:r>
              <a:rPr lang="en-US" sz="1200" dirty="0">
                <a:latin typeface="Consolas" panose="020B0609020204030204" pitchFamily="49" charset="0"/>
              </a:rPr>
              <a:t>&lt;</a:t>
            </a:r>
            <a:r>
              <a:rPr lang="en-US" sz="1200" dirty="0" err="1">
                <a:latin typeface="Consolas" panose="020B0609020204030204" pitchFamily="49" charset="0"/>
              </a:rPr>
              <a:t>MultiplyExpression</a:t>
            </a:r>
            <a:r>
              <a:rPr lang="en-US" sz="1200" dirty="0">
                <a:latin typeface="Consolas" panose="020B0609020204030204" pitchFamily="49" charset="0"/>
              </a:rPr>
              <a:t>&gt; ::- &lt;</a:t>
            </a:r>
            <a:r>
              <a:rPr lang="en-US" sz="1200" dirty="0" err="1">
                <a:latin typeface="Consolas" panose="020B0609020204030204" pitchFamily="49" charset="0"/>
              </a:rPr>
              <a:t>BaseExpression</a:t>
            </a:r>
            <a:r>
              <a:rPr lang="en-US" sz="1200" dirty="0">
                <a:latin typeface="Consolas" panose="020B0609020204030204" pitchFamily="49" charset="0"/>
              </a:rPr>
              <a:t>&gt; { &lt;</a:t>
            </a:r>
            <a:r>
              <a:rPr lang="en-US" sz="1200" dirty="0" err="1">
                <a:latin typeface="Consolas" panose="020B0609020204030204" pitchFamily="49" charset="0"/>
              </a:rPr>
              <a:t>MultiplyOp</a:t>
            </a:r>
            <a:r>
              <a:rPr lang="en-US" sz="1200" dirty="0">
                <a:latin typeface="Consolas" panose="020B0609020204030204" pitchFamily="49" charset="0"/>
              </a:rPr>
              <a:t>&gt; &lt;</a:t>
            </a:r>
            <a:r>
              <a:rPr lang="en-US" sz="1200" dirty="0" err="1">
                <a:latin typeface="Consolas" panose="020B0609020204030204" pitchFamily="49" charset="0"/>
              </a:rPr>
              <a:t>BaseExpression</a:t>
            </a:r>
            <a:r>
              <a:rPr lang="en-US" sz="1200" dirty="0">
                <a:latin typeface="Consolas" panose="020B0609020204030204" pitchFamily="49" charset="0"/>
              </a:rPr>
              <a:t>&gt; }</a:t>
            </a:r>
          </a:p>
          <a:p>
            <a:endParaRPr lang="en-US" sz="1200" dirty="0">
              <a:latin typeface="Consolas" panose="020B0609020204030204" pitchFamily="49" charset="0"/>
            </a:endParaRPr>
          </a:p>
          <a:p>
            <a:r>
              <a:rPr lang="en-US" sz="1200" dirty="0">
                <a:latin typeface="Consolas" panose="020B0609020204030204" pitchFamily="49" charset="0"/>
              </a:rPr>
              <a:t>&lt;</a:t>
            </a:r>
            <a:r>
              <a:rPr lang="en-US" sz="1200" dirty="0" err="1">
                <a:latin typeface="Consolas" panose="020B0609020204030204" pitchFamily="49" charset="0"/>
              </a:rPr>
              <a:t>MultiplyOp</a:t>
            </a:r>
            <a:r>
              <a:rPr lang="en-US" sz="1200" dirty="0">
                <a:latin typeface="Consolas" panose="020B0609020204030204" pitchFamily="49" charset="0"/>
              </a:rPr>
              <a:t>&gt; ::= '*' | '/' | '%’</a:t>
            </a:r>
          </a:p>
          <a:p>
            <a:endParaRPr lang="en-US" sz="1200" dirty="0">
              <a:latin typeface="Consolas" panose="020B0609020204030204" pitchFamily="49" charset="0"/>
            </a:endParaRPr>
          </a:p>
          <a:p>
            <a:r>
              <a:rPr lang="en-US" sz="1200" dirty="0">
                <a:latin typeface="Consolas" panose="020B0609020204030204" pitchFamily="49" charset="0"/>
              </a:rPr>
              <a:t>&lt;</a:t>
            </a:r>
            <a:r>
              <a:rPr lang="en-US" sz="1200" dirty="0" err="1">
                <a:latin typeface="Consolas" panose="020B0609020204030204" pitchFamily="49" charset="0"/>
              </a:rPr>
              <a:t>BaseExpression</a:t>
            </a:r>
            <a:r>
              <a:rPr lang="en-US" sz="1200" dirty="0">
                <a:latin typeface="Consolas" panose="020B0609020204030204" pitchFamily="49" charset="0"/>
              </a:rPr>
              <a:t>&gt; ::= '(‘ &lt;</a:t>
            </a:r>
            <a:r>
              <a:rPr lang="en-US" sz="1200" dirty="0" err="1">
                <a:latin typeface="Consolas" panose="020B0609020204030204" pitchFamily="49" charset="0"/>
              </a:rPr>
              <a:t>BaseExpression</a:t>
            </a:r>
            <a:r>
              <a:rPr lang="en-US" sz="1200" dirty="0">
                <a:latin typeface="Consolas" panose="020B0609020204030204" pitchFamily="49" charset="0"/>
              </a:rPr>
              <a:t>&gt; ')' | &lt;Literal&gt;</a:t>
            </a:r>
          </a:p>
          <a:p>
            <a:endParaRPr lang="en-US" sz="1200" dirty="0">
              <a:latin typeface="Consolas" panose="020B0609020204030204" pitchFamily="49" charset="0"/>
            </a:endParaRPr>
          </a:p>
          <a:p>
            <a:r>
              <a:rPr lang="en-US" sz="1200" dirty="0">
                <a:latin typeface="Consolas" panose="020B0609020204030204" pitchFamily="49" charset="0"/>
              </a:rPr>
              <a:t>&lt;Literal&gt; ::= an integer string</a:t>
            </a:r>
          </a:p>
          <a:p>
            <a:endParaRPr lang="en-US" sz="12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27103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F0A05A3-ED4D-46A4-B158-C2E48D7681A5}"/>
              </a:ext>
            </a:extLst>
          </p:cNvPr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/>
              <a:t>Rules are written in reverse of the desired precedence 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5EA6A0E-74C3-4230-A550-C092ED82C333}"/>
              </a:ext>
            </a:extLst>
          </p:cNvPr>
          <p:cNvSpPr txBox="1">
            <a:spLocks/>
          </p:cNvSpPr>
          <p:nvPr/>
        </p:nvSpPr>
        <p:spPr>
          <a:xfrm>
            <a:off x="457200" y="1414051"/>
            <a:ext cx="1858297" cy="419770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600"/>
              </a:spcBef>
              <a:buFont typeface="Arial" pitchFamily="34" charset="0"/>
              <a:buNone/>
            </a:pPr>
            <a:r>
              <a:rPr lang="en-US" sz="1800" dirty="0"/>
              <a:t>The grammar is recursive but only right-recursive.</a:t>
            </a:r>
          </a:p>
          <a:p>
            <a:pPr marL="0" indent="0">
              <a:spcBef>
                <a:spcPts val="1600"/>
              </a:spcBef>
              <a:buFont typeface="Arial" pitchFamily="34" charset="0"/>
              <a:buNone/>
            </a:pPr>
            <a:r>
              <a:rPr lang="en-US" sz="1800" dirty="0"/>
              <a:t>No production has the target as the first component of itself.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AB8C20F-DEDA-DAEB-D1B7-EB1F5A4CD499}"/>
              </a:ext>
            </a:extLst>
          </p:cNvPr>
          <p:cNvSpPr/>
          <p:nvPr/>
        </p:nvSpPr>
        <p:spPr>
          <a:xfrm>
            <a:off x="2490265" y="1417638"/>
            <a:ext cx="657999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</a:rPr>
              <a:t>&lt;</a:t>
            </a:r>
            <a:r>
              <a:rPr lang="en-US" sz="1200" dirty="0" err="1">
                <a:latin typeface="Consolas" panose="020B0609020204030204" pitchFamily="49" charset="0"/>
              </a:rPr>
              <a:t>OrExpression</a:t>
            </a:r>
            <a:r>
              <a:rPr lang="en-US" sz="1200" dirty="0">
                <a:latin typeface="Consolas" panose="020B0609020204030204" pitchFamily="49" charset="0"/>
              </a:rPr>
              <a:t>&gt; ::= &lt;</a:t>
            </a:r>
            <a:r>
              <a:rPr lang="en-US" sz="1200" dirty="0" err="1">
                <a:latin typeface="Consolas" panose="020B0609020204030204" pitchFamily="49" charset="0"/>
              </a:rPr>
              <a:t>AndExpression</a:t>
            </a:r>
            <a:r>
              <a:rPr lang="en-US" sz="1200" dirty="0">
                <a:latin typeface="Consolas" panose="020B0609020204030204" pitchFamily="49" charset="0"/>
              </a:rPr>
              <a:t>&gt; { '||' &lt;</a:t>
            </a:r>
            <a:r>
              <a:rPr lang="en-US" sz="1200" dirty="0" err="1">
                <a:latin typeface="Consolas" panose="020B0609020204030204" pitchFamily="49" charset="0"/>
              </a:rPr>
              <a:t>AndExpression</a:t>
            </a:r>
            <a:r>
              <a:rPr lang="en-US" sz="1200" dirty="0">
                <a:latin typeface="Consolas" panose="020B0609020204030204" pitchFamily="49" charset="0"/>
              </a:rPr>
              <a:t>&gt; }</a:t>
            </a:r>
          </a:p>
          <a:p>
            <a:endParaRPr lang="en-US" sz="1200" dirty="0">
              <a:latin typeface="Consolas" panose="020B0609020204030204" pitchFamily="49" charset="0"/>
            </a:endParaRPr>
          </a:p>
          <a:p>
            <a:r>
              <a:rPr lang="en-US" sz="1200" dirty="0">
                <a:latin typeface="Consolas" panose="020B0609020204030204" pitchFamily="49" charset="0"/>
              </a:rPr>
              <a:t>&lt;</a:t>
            </a:r>
            <a:r>
              <a:rPr lang="en-US" sz="1200" dirty="0" err="1">
                <a:latin typeface="Consolas" panose="020B0609020204030204" pitchFamily="49" charset="0"/>
              </a:rPr>
              <a:t>AndExpression</a:t>
            </a:r>
            <a:r>
              <a:rPr lang="en-US" sz="1200" dirty="0">
                <a:latin typeface="Consolas" panose="020B0609020204030204" pitchFamily="49" charset="0"/>
              </a:rPr>
              <a:t>&gt; ::= &lt;</a:t>
            </a:r>
            <a:r>
              <a:rPr lang="en-US" sz="1200" dirty="0" err="1">
                <a:latin typeface="Consolas" panose="020B0609020204030204" pitchFamily="49" charset="0"/>
              </a:rPr>
              <a:t>EquateExpression</a:t>
            </a:r>
            <a:r>
              <a:rPr lang="en-US" sz="1200" dirty="0">
                <a:latin typeface="Consolas" panose="020B0609020204030204" pitchFamily="49" charset="0"/>
              </a:rPr>
              <a:t>&gt; { '&amp;&amp;’ &lt;</a:t>
            </a:r>
            <a:r>
              <a:rPr lang="en-US" sz="1200" dirty="0" err="1">
                <a:latin typeface="Consolas" panose="020B0609020204030204" pitchFamily="49" charset="0"/>
              </a:rPr>
              <a:t>EquateExpression</a:t>
            </a:r>
            <a:r>
              <a:rPr lang="en-US" sz="1200" dirty="0">
                <a:latin typeface="Consolas" panose="020B0609020204030204" pitchFamily="49" charset="0"/>
              </a:rPr>
              <a:t>&gt; }</a:t>
            </a:r>
          </a:p>
          <a:p>
            <a:endParaRPr lang="en-US" sz="1200" dirty="0">
              <a:latin typeface="Consolas" panose="020B0609020204030204" pitchFamily="49" charset="0"/>
            </a:endParaRPr>
          </a:p>
          <a:p>
            <a:r>
              <a:rPr lang="en-US" sz="1200" dirty="0">
                <a:latin typeface="Consolas" panose="020B0609020204030204" pitchFamily="49" charset="0"/>
              </a:rPr>
              <a:t>&lt;</a:t>
            </a:r>
            <a:r>
              <a:rPr lang="en-US" sz="1200" dirty="0" err="1">
                <a:latin typeface="Consolas" panose="020B0609020204030204" pitchFamily="49" charset="0"/>
              </a:rPr>
              <a:t>EquateExpression</a:t>
            </a:r>
            <a:r>
              <a:rPr lang="en-US" sz="1200" dirty="0">
                <a:latin typeface="Consolas" panose="020B0609020204030204" pitchFamily="49" charset="0"/>
              </a:rPr>
              <a:t>&gt; ::= &lt;</a:t>
            </a:r>
            <a:r>
              <a:rPr lang="en-US" sz="1200" dirty="0" err="1">
                <a:latin typeface="Consolas" panose="020B0609020204030204" pitchFamily="49" charset="0"/>
              </a:rPr>
              <a:t>RelateExpression</a:t>
            </a:r>
            <a:r>
              <a:rPr lang="en-US" sz="1200" dirty="0">
                <a:latin typeface="Consolas" panose="020B0609020204030204" pitchFamily="49" charset="0"/>
              </a:rPr>
              <a:t>&gt; { &lt;</a:t>
            </a:r>
            <a:r>
              <a:rPr lang="en-US" sz="1200" dirty="0" err="1">
                <a:latin typeface="Consolas" panose="020B0609020204030204" pitchFamily="49" charset="0"/>
              </a:rPr>
              <a:t>EquateOp</a:t>
            </a:r>
            <a:r>
              <a:rPr lang="en-US" sz="1200" dirty="0">
                <a:latin typeface="Consolas" panose="020B0609020204030204" pitchFamily="49" charset="0"/>
              </a:rPr>
              <a:t>&gt; &lt;</a:t>
            </a:r>
            <a:r>
              <a:rPr lang="en-US" sz="1200" dirty="0" err="1">
                <a:latin typeface="Consolas" panose="020B0609020204030204" pitchFamily="49" charset="0"/>
              </a:rPr>
              <a:t>RelateExpression</a:t>
            </a:r>
            <a:r>
              <a:rPr lang="en-US" sz="1200" dirty="0">
                <a:latin typeface="Consolas" panose="020B0609020204030204" pitchFamily="49" charset="0"/>
              </a:rPr>
              <a:t>&gt; }</a:t>
            </a:r>
          </a:p>
          <a:p>
            <a:endParaRPr lang="en-US" sz="1200" dirty="0">
              <a:latin typeface="Consolas" panose="020B0609020204030204" pitchFamily="49" charset="0"/>
            </a:endParaRPr>
          </a:p>
          <a:p>
            <a:r>
              <a:rPr lang="en-US" sz="1200" dirty="0">
                <a:latin typeface="Consolas" panose="020B0609020204030204" pitchFamily="49" charset="0"/>
              </a:rPr>
              <a:t>&lt;</a:t>
            </a:r>
            <a:r>
              <a:rPr lang="en-US" sz="1200" dirty="0" err="1">
                <a:latin typeface="Consolas" panose="020B0609020204030204" pitchFamily="49" charset="0"/>
              </a:rPr>
              <a:t>EquateOp</a:t>
            </a:r>
            <a:r>
              <a:rPr lang="en-US" sz="1200" dirty="0">
                <a:latin typeface="Consolas" panose="020B0609020204030204" pitchFamily="49" charset="0"/>
              </a:rPr>
              <a:t>&gt; ::= '==' | '!='</a:t>
            </a:r>
          </a:p>
          <a:p>
            <a:endParaRPr lang="en-US" sz="1200" dirty="0">
              <a:latin typeface="Consolas" panose="020B0609020204030204" pitchFamily="49" charset="0"/>
            </a:endParaRPr>
          </a:p>
          <a:p>
            <a:r>
              <a:rPr lang="en-US" sz="1200" dirty="0">
                <a:latin typeface="Consolas" panose="020B0609020204030204" pitchFamily="49" charset="0"/>
              </a:rPr>
              <a:t>&lt;</a:t>
            </a:r>
            <a:r>
              <a:rPr lang="en-US" sz="1200" dirty="0" err="1">
                <a:latin typeface="Consolas" panose="020B0609020204030204" pitchFamily="49" charset="0"/>
              </a:rPr>
              <a:t>RelateExpression</a:t>
            </a:r>
            <a:r>
              <a:rPr lang="en-US" sz="1200" dirty="0">
                <a:latin typeface="Consolas" panose="020B0609020204030204" pitchFamily="49" charset="0"/>
              </a:rPr>
              <a:t>&gt; ::= &lt;</a:t>
            </a:r>
            <a:r>
              <a:rPr lang="en-US" sz="1200" dirty="0" err="1">
                <a:latin typeface="Consolas" panose="020B0609020204030204" pitchFamily="49" charset="0"/>
              </a:rPr>
              <a:t>AddExpression</a:t>
            </a:r>
            <a:r>
              <a:rPr lang="en-US" sz="1200" dirty="0">
                <a:latin typeface="Consolas" panose="020B0609020204030204" pitchFamily="49" charset="0"/>
              </a:rPr>
              <a:t>&gt; { &lt;</a:t>
            </a:r>
            <a:r>
              <a:rPr lang="en-US" sz="1200" dirty="0" err="1">
                <a:latin typeface="Consolas" panose="020B0609020204030204" pitchFamily="49" charset="0"/>
              </a:rPr>
              <a:t>RelateOp</a:t>
            </a:r>
            <a:r>
              <a:rPr lang="en-US" sz="1200" dirty="0">
                <a:latin typeface="Consolas" panose="020B0609020204030204" pitchFamily="49" charset="0"/>
              </a:rPr>
              <a:t>&gt; &lt;</a:t>
            </a:r>
            <a:r>
              <a:rPr lang="en-US" sz="1200" dirty="0" err="1">
                <a:latin typeface="Consolas" panose="020B0609020204030204" pitchFamily="49" charset="0"/>
              </a:rPr>
              <a:t>AddExpression</a:t>
            </a:r>
            <a:r>
              <a:rPr lang="en-US" sz="1200" dirty="0">
                <a:latin typeface="Consolas" panose="020B0609020204030204" pitchFamily="49" charset="0"/>
              </a:rPr>
              <a:t>&gt; }</a:t>
            </a:r>
          </a:p>
          <a:p>
            <a:endParaRPr lang="en-US" sz="1200" dirty="0">
              <a:latin typeface="Consolas" panose="020B0609020204030204" pitchFamily="49" charset="0"/>
            </a:endParaRPr>
          </a:p>
          <a:p>
            <a:r>
              <a:rPr lang="en-US" sz="1200" dirty="0">
                <a:latin typeface="Consolas" panose="020B0609020204030204" pitchFamily="49" charset="0"/>
              </a:rPr>
              <a:t>&lt;</a:t>
            </a:r>
            <a:r>
              <a:rPr lang="en-US" sz="1200" dirty="0" err="1">
                <a:latin typeface="Consolas" panose="020B0609020204030204" pitchFamily="49" charset="0"/>
              </a:rPr>
              <a:t>RelateOp</a:t>
            </a:r>
            <a:r>
              <a:rPr lang="en-US" sz="1200" dirty="0">
                <a:latin typeface="Consolas" panose="020B0609020204030204" pitchFamily="49" charset="0"/>
              </a:rPr>
              <a:t>&gt; ::=  '&lt;' | '&lt;=' | '&gt;=' | '&gt;'</a:t>
            </a:r>
          </a:p>
          <a:p>
            <a:endParaRPr lang="en-US" sz="1200" dirty="0">
              <a:latin typeface="Consolas" panose="020B0609020204030204" pitchFamily="49" charset="0"/>
            </a:endParaRPr>
          </a:p>
          <a:p>
            <a:r>
              <a:rPr lang="en-US" sz="1200" dirty="0">
                <a:latin typeface="Consolas" panose="020B0609020204030204" pitchFamily="49" charset="0"/>
              </a:rPr>
              <a:t>&lt;</a:t>
            </a:r>
            <a:r>
              <a:rPr lang="en-US" sz="1200" dirty="0" err="1">
                <a:latin typeface="Consolas" panose="020B0609020204030204" pitchFamily="49" charset="0"/>
              </a:rPr>
              <a:t>AddExpression</a:t>
            </a:r>
            <a:r>
              <a:rPr lang="en-US" sz="1200" dirty="0">
                <a:latin typeface="Consolas" panose="020B0609020204030204" pitchFamily="49" charset="0"/>
              </a:rPr>
              <a:t>&gt; ::= &lt;</a:t>
            </a:r>
            <a:r>
              <a:rPr lang="en-US" sz="1200" dirty="0" err="1">
                <a:latin typeface="Consolas" panose="020B0609020204030204" pitchFamily="49" charset="0"/>
              </a:rPr>
              <a:t>MultiplyExpression</a:t>
            </a:r>
            <a:r>
              <a:rPr lang="en-US" sz="1200" dirty="0">
                <a:latin typeface="Consolas" panose="020B0609020204030204" pitchFamily="49" charset="0"/>
              </a:rPr>
              <a:t>&gt; { &lt;</a:t>
            </a:r>
            <a:r>
              <a:rPr lang="en-US" sz="1200" dirty="0" err="1">
                <a:latin typeface="Consolas" panose="020B0609020204030204" pitchFamily="49" charset="0"/>
              </a:rPr>
              <a:t>AddOp</a:t>
            </a:r>
            <a:r>
              <a:rPr lang="en-US" sz="1200" dirty="0">
                <a:latin typeface="Consolas" panose="020B0609020204030204" pitchFamily="49" charset="0"/>
              </a:rPr>
              <a:t>&gt; &lt;</a:t>
            </a:r>
            <a:r>
              <a:rPr lang="en-US" sz="1200" dirty="0" err="1">
                <a:latin typeface="Consolas" panose="020B0609020204030204" pitchFamily="49" charset="0"/>
              </a:rPr>
              <a:t>MultiplyExpression</a:t>
            </a:r>
            <a:r>
              <a:rPr lang="en-US" sz="1200" dirty="0">
                <a:latin typeface="Consolas" panose="020B0609020204030204" pitchFamily="49" charset="0"/>
              </a:rPr>
              <a:t>&gt; }</a:t>
            </a:r>
          </a:p>
          <a:p>
            <a:endParaRPr lang="en-US" sz="1200" dirty="0">
              <a:latin typeface="Consolas" panose="020B0609020204030204" pitchFamily="49" charset="0"/>
            </a:endParaRPr>
          </a:p>
          <a:p>
            <a:r>
              <a:rPr lang="en-US" sz="1200" dirty="0">
                <a:latin typeface="Consolas" panose="020B0609020204030204" pitchFamily="49" charset="0"/>
              </a:rPr>
              <a:t>&lt;</a:t>
            </a:r>
            <a:r>
              <a:rPr lang="en-US" sz="1200" dirty="0" err="1">
                <a:latin typeface="Consolas" panose="020B0609020204030204" pitchFamily="49" charset="0"/>
              </a:rPr>
              <a:t>AddOp</a:t>
            </a:r>
            <a:r>
              <a:rPr lang="en-US" sz="1200" dirty="0">
                <a:latin typeface="Consolas" panose="020B0609020204030204" pitchFamily="49" charset="0"/>
              </a:rPr>
              <a:t>&gt;  ::= '+' | '-'</a:t>
            </a:r>
          </a:p>
          <a:p>
            <a:endParaRPr lang="en-US" sz="1200" dirty="0">
              <a:latin typeface="Consolas" panose="020B0609020204030204" pitchFamily="49" charset="0"/>
            </a:endParaRPr>
          </a:p>
          <a:p>
            <a:r>
              <a:rPr lang="en-US" sz="1200" dirty="0">
                <a:latin typeface="Consolas" panose="020B0609020204030204" pitchFamily="49" charset="0"/>
              </a:rPr>
              <a:t>&lt;</a:t>
            </a:r>
            <a:r>
              <a:rPr lang="en-US" sz="1200" dirty="0" err="1">
                <a:latin typeface="Consolas" panose="020B0609020204030204" pitchFamily="49" charset="0"/>
              </a:rPr>
              <a:t>MultiplyExpression</a:t>
            </a:r>
            <a:r>
              <a:rPr lang="en-US" sz="1200" dirty="0">
                <a:latin typeface="Consolas" panose="020B0609020204030204" pitchFamily="49" charset="0"/>
              </a:rPr>
              <a:t>&gt; ::- &lt;</a:t>
            </a:r>
            <a:r>
              <a:rPr lang="en-US" sz="1200" dirty="0" err="1">
                <a:latin typeface="Consolas" panose="020B0609020204030204" pitchFamily="49" charset="0"/>
              </a:rPr>
              <a:t>BaseExpression</a:t>
            </a:r>
            <a:r>
              <a:rPr lang="en-US" sz="1200" dirty="0">
                <a:latin typeface="Consolas" panose="020B0609020204030204" pitchFamily="49" charset="0"/>
              </a:rPr>
              <a:t>&gt; { &lt;</a:t>
            </a:r>
            <a:r>
              <a:rPr lang="en-US" sz="1200" dirty="0" err="1">
                <a:latin typeface="Consolas" panose="020B0609020204030204" pitchFamily="49" charset="0"/>
              </a:rPr>
              <a:t>MultiplyOp</a:t>
            </a:r>
            <a:r>
              <a:rPr lang="en-US" sz="1200" dirty="0">
                <a:latin typeface="Consolas" panose="020B0609020204030204" pitchFamily="49" charset="0"/>
              </a:rPr>
              <a:t>&gt; &lt;</a:t>
            </a:r>
            <a:r>
              <a:rPr lang="en-US" sz="1200" dirty="0" err="1">
                <a:latin typeface="Consolas" panose="020B0609020204030204" pitchFamily="49" charset="0"/>
              </a:rPr>
              <a:t>BaseExpression</a:t>
            </a:r>
            <a:r>
              <a:rPr lang="en-US" sz="1200" dirty="0">
                <a:latin typeface="Consolas" panose="020B0609020204030204" pitchFamily="49" charset="0"/>
              </a:rPr>
              <a:t>&gt; }</a:t>
            </a:r>
          </a:p>
          <a:p>
            <a:endParaRPr lang="en-US" sz="1200" dirty="0">
              <a:latin typeface="Consolas" panose="020B0609020204030204" pitchFamily="49" charset="0"/>
            </a:endParaRPr>
          </a:p>
          <a:p>
            <a:r>
              <a:rPr lang="en-US" sz="1200" dirty="0">
                <a:latin typeface="Consolas" panose="020B0609020204030204" pitchFamily="49" charset="0"/>
              </a:rPr>
              <a:t>&lt;</a:t>
            </a:r>
            <a:r>
              <a:rPr lang="en-US" sz="1200" dirty="0" err="1">
                <a:latin typeface="Consolas" panose="020B0609020204030204" pitchFamily="49" charset="0"/>
              </a:rPr>
              <a:t>MultiplyOp</a:t>
            </a:r>
            <a:r>
              <a:rPr lang="en-US" sz="1200" dirty="0">
                <a:latin typeface="Consolas" panose="020B0609020204030204" pitchFamily="49" charset="0"/>
              </a:rPr>
              <a:t>&gt; ::= '*' | '/' | '%’</a:t>
            </a:r>
          </a:p>
          <a:p>
            <a:endParaRPr lang="en-US" sz="1200" dirty="0">
              <a:latin typeface="Consolas" panose="020B0609020204030204" pitchFamily="49" charset="0"/>
            </a:endParaRPr>
          </a:p>
          <a:p>
            <a:r>
              <a:rPr lang="en-US" sz="1200" dirty="0">
                <a:latin typeface="Consolas" panose="020B0609020204030204" pitchFamily="49" charset="0"/>
              </a:rPr>
              <a:t>&lt;</a:t>
            </a:r>
            <a:r>
              <a:rPr lang="en-US" sz="1200" dirty="0" err="1">
                <a:latin typeface="Consolas" panose="020B0609020204030204" pitchFamily="49" charset="0"/>
              </a:rPr>
              <a:t>BaseExpression</a:t>
            </a:r>
            <a:r>
              <a:rPr lang="en-US" sz="1200" dirty="0">
                <a:latin typeface="Consolas" panose="020B0609020204030204" pitchFamily="49" charset="0"/>
              </a:rPr>
              <a:t>&gt; ::= '(‘ &lt;</a:t>
            </a:r>
            <a:r>
              <a:rPr lang="en-US" sz="1200" dirty="0" err="1">
                <a:latin typeface="Consolas" panose="020B0609020204030204" pitchFamily="49" charset="0"/>
              </a:rPr>
              <a:t>BaseExpression</a:t>
            </a:r>
            <a:r>
              <a:rPr lang="en-US" sz="1200" dirty="0">
                <a:latin typeface="Consolas" panose="020B0609020204030204" pitchFamily="49" charset="0"/>
              </a:rPr>
              <a:t>&gt; ')' | &lt;Literal&gt;</a:t>
            </a:r>
          </a:p>
          <a:p>
            <a:endParaRPr lang="en-US" sz="1200" dirty="0">
              <a:latin typeface="Consolas" panose="020B0609020204030204" pitchFamily="49" charset="0"/>
            </a:endParaRPr>
          </a:p>
          <a:p>
            <a:r>
              <a:rPr lang="en-US" sz="1200" dirty="0">
                <a:latin typeface="Consolas" panose="020B0609020204030204" pitchFamily="49" charset="0"/>
              </a:rPr>
              <a:t>&lt;Literal&gt; ::= an integer string</a:t>
            </a:r>
          </a:p>
          <a:p>
            <a:endParaRPr lang="en-US" sz="12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108646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606D701-D677-4203-B1C9-DF084C10CBCD}"/>
              </a:ext>
            </a:extLst>
          </p:cNvPr>
          <p:cNvSpPr/>
          <p:nvPr/>
        </p:nvSpPr>
        <p:spPr>
          <a:xfrm>
            <a:off x="4572000" y="843816"/>
            <a:ext cx="370464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2B91AF"/>
                </a:solidFill>
                <a:latin typeface="Consolas" panose="020B0609020204030204" pitchFamily="49" charset="0"/>
              </a:rPr>
              <a:t>Tuple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{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200" dirty="0">
                <a:solidFill>
                  <a:srgbClr val="2B91AF"/>
                </a:solidFill>
                <a:latin typeface="Consolas" panose="020B0609020204030204" pitchFamily="49" charset="0"/>
              </a:rPr>
              <a:t>Tuple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*Next;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TokenType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Operation;</a:t>
            </a:r>
          </a:p>
          <a:p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virtual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Eval( );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Tuple( );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virtual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~Tuple( );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}</a:t>
            </a:r>
          </a:p>
          <a:p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2B91AF"/>
                </a:solidFill>
                <a:latin typeface="Consolas" panose="020B0609020204030204" pitchFamily="49" charset="0"/>
              </a:rPr>
              <a:t>TupleList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: </a:t>
            </a:r>
            <a:r>
              <a:rPr lang="en-US" sz="1200" dirty="0">
                <a:solidFill>
                  <a:srgbClr val="2B91AF"/>
                </a:solidFill>
                <a:latin typeface="Consolas" panose="020B0609020204030204" pitchFamily="49" charset="0"/>
              </a:rPr>
              <a:t>Tuple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{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200" dirty="0">
                <a:solidFill>
                  <a:srgbClr val="2B91AF"/>
                </a:solidFill>
                <a:latin typeface="Consolas" panose="020B0609020204030204" pitchFamily="49" charset="0"/>
              </a:rPr>
              <a:t>Tuple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*Top,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*Bottom;</a:t>
            </a:r>
          </a:p>
          <a:p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Append( </a:t>
            </a:r>
            <a:r>
              <a:rPr lang="en-US" sz="1200" dirty="0">
                <a:solidFill>
                  <a:srgbClr val="2B91AF"/>
                </a:solidFill>
                <a:latin typeface="Consolas" panose="020B0609020204030204" pitchFamily="49" charset="0"/>
              </a:rPr>
              <a:t>Tuple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*</a:t>
            </a:r>
            <a:r>
              <a:rPr lang="en-US" sz="1200" dirty="0">
                <a:solidFill>
                  <a:srgbClr val="808080"/>
                </a:solidFill>
                <a:latin typeface="Consolas" panose="020B0609020204030204" pitchFamily="49" charset="0"/>
              </a:rPr>
              <a:t>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);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TupleList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 );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~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TupleLIst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 );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}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45FDD97-9D11-43A3-B7A7-7B2B7F411A16}"/>
              </a:ext>
            </a:extLst>
          </p:cNvPr>
          <p:cNvSpPr txBox="1">
            <a:spLocks/>
          </p:cNvSpPr>
          <p:nvPr/>
        </p:nvSpPr>
        <p:spPr>
          <a:xfrm>
            <a:off x="796413" y="843816"/>
            <a:ext cx="3099726" cy="419770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600"/>
              </a:spcBef>
              <a:buFont typeface="Arial" pitchFamily="34" charset="0"/>
              <a:buNone/>
            </a:pPr>
            <a:r>
              <a:rPr lang="en-US" sz="1800" dirty="0"/>
              <a:t>Consider how we’d implement a parser and interpreter for part of this.</a:t>
            </a:r>
          </a:p>
          <a:p>
            <a:pPr marL="0" indent="0">
              <a:spcBef>
                <a:spcPts val="1600"/>
              </a:spcBef>
              <a:buFont typeface="Arial" pitchFamily="34" charset="0"/>
              <a:buNone/>
            </a:pPr>
            <a:r>
              <a:rPr lang="en-US" sz="1800" dirty="0"/>
              <a:t>Start with simple notions of a </a:t>
            </a:r>
            <a:r>
              <a:rPr lang="en-US" sz="1800" i="1" dirty="0"/>
              <a:t>tuple</a:t>
            </a:r>
            <a:r>
              <a:rPr lang="en-US" sz="1800" dirty="0"/>
              <a:t> and a list of tuples.</a:t>
            </a:r>
          </a:p>
          <a:p>
            <a:pPr marL="0" indent="0">
              <a:spcBef>
                <a:spcPts val="1600"/>
              </a:spcBef>
              <a:buFont typeface="Arial" pitchFamily="34" charset="0"/>
              <a:buNone/>
            </a:pPr>
            <a:r>
              <a:rPr lang="en-US" sz="1800" dirty="0"/>
              <a:t>(A tuple is a finite, ordered sequence of elements.)</a:t>
            </a:r>
          </a:p>
        </p:txBody>
      </p:sp>
    </p:spTree>
    <p:extLst>
      <p:ext uri="{BB962C8B-B14F-4D97-AF65-F5344CB8AC3E}">
        <p14:creationId xmlns:p14="http://schemas.microsoft.com/office/powerpoint/2010/main" val="116781478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9F8442A-220D-4AD8-9854-70DBDB400D26}"/>
              </a:ext>
            </a:extLst>
          </p:cNvPr>
          <p:cNvSpPr/>
          <p:nvPr/>
        </p:nvSpPr>
        <p:spPr>
          <a:xfrm>
            <a:off x="1032241" y="83214"/>
            <a:ext cx="7053927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// &lt;</a:t>
            </a:r>
            <a:r>
              <a:rPr lang="en-US" sz="1200" dirty="0" err="1">
                <a:solidFill>
                  <a:srgbClr val="008000"/>
                </a:solidFill>
                <a:latin typeface="Consolas" panose="020B0609020204030204" pitchFamily="49" charset="0"/>
              </a:rPr>
              <a:t>AddExpression</a:t>
            </a:r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&gt; ::= &lt;</a:t>
            </a:r>
            <a:r>
              <a:rPr lang="en-US" sz="1200" dirty="0" err="1">
                <a:solidFill>
                  <a:srgbClr val="008000"/>
                </a:solidFill>
                <a:latin typeface="Consolas" panose="020B0609020204030204" pitchFamily="49" charset="0"/>
              </a:rPr>
              <a:t>MultiplyExpression</a:t>
            </a:r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&gt; { &lt;</a:t>
            </a:r>
            <a:r>
              <a:rPr lang="en-US" sz="1200" dirty="0" err="1">
                <a:solidFill>
                  <a:srgbClr val="008000"/>
                </a:solidFill>
                <a:latin typeface="Consolas" panose="020B0609020204030204" pitchFamily="49" charset="0"/>
              </a:rPr>
              <a:t>AddOp</a:t>
            </a:r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&gt; &lt;</a:t>
            </a:r>
            <a:r>
              <a:rPr lang="en-US" sz="1200" dirty="0" err="1">
                <a:solidFill>
                  <a:srgbClr val="008000"/>
                </a:solidFill>
                <a:latin typeface="Consolas" panose="020B0609020204030204" pitchFamily="49" charset="0"/>
              </a:rPr>
              <a:t>MultiplyExpression</a:t>
            </a:r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&gt; }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//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// &lt;</a:t>
            </a:r>
            <a:r>
              <a:rPr lang="en-US" sz="1200" dirty="0" err="1">
                <a:solidFill>
                  <a:srgbClr val="008000"/>
                </a:solidFill>
                <a:latin typeface="Consolas" panose="020B0609020204030204" pitchFamily="49" charset="0"/>
              </a:rPr>
              <a:t>AddOp</a:t>
            </a:r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&gt;  ::= '+' | '-'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 err="1">
                <a:solidFill>
                  <a:srgbClr val="2B91AF"/>
                </a:solidFill>
                <a:latin typeface="Consolas" panose="020B0609020204030204" pitchFamily="49" charset="0"/>
              </a:rPr>
              <a:t>TupleList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*</a:t>
            </a:r>
            <a:r>
              <a:rPr lang="en-US" sz="1200" dirty="0">
                <a:solidFill>
                  <a:srgbClr val="2B91AF"/>
                </a:solidFill>
                <a:latin typeface="Consolas" panose="020B0609020204030204" pitchFamily="49" charset="0"/>
              </a:rPr>
              <a:t>Parser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::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FindAddExpression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 )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{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200" dirty="0">
                <a:solidFill>
                  <a:srgbClr val="2B91AF"/>
                </a:solidFill>
                <a:latin typeface="Consolas" panose="020B0609020204030204" pitchFamily="49" charset="0"/>
              </a:rPr>
              <a:t>Tuple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*e;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 e =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FindMultiplyExression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 )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{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TokenType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t;</a:t>
            </a:r>
          </a:p>
          <a:p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      // Consume the next token if it's a + or a -.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 t =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FindAddOp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 ) )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{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AddExpression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*a=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new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AddExpression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 t );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a-&gt;Append( e );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 e =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FindMultiplyExpression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 ) )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{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a-&gt;Append( e );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e = a;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}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else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{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delete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a;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00FF"/>
                </a:solidFill>
                <a:latin typeface="Consolas" panose="020B0609020204030204" pitchFamily="49" charset="0"/>
              </a:rPr>
              <a:t>nullptr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}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}</a:t>
            </a:r>
          </a:p>
          <a:p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e;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}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19915594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217A745-E048-4321-B921-D40435E842FD}"/>
              </a:ext>
            </a:extLst>
          </p:cNvPr>
          <p:cNvSpPr/>
          <p:nvPr/>
        </p:nvSpPr>
        <p:spPr>
          <a:xfrm>
            <a:off x="1032241" y="271897"/>
            <a:ext cx="738288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// &lt;</a:t>
            </a:r>
            <a:r>
              <a:rPr lang="en-US" sz="1200" dirty="0" err="1">
                <a:solidFill>
                  <a:srgbClr val="008000"/>
                </a:solidFill>
                <a:latin typeface="Consolas" panose="020B0609020204030204" pitchFamily="49" charset="0"/>
              </a:rPr>
              <a:t>AddExpression</a:t>
            </a:r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&gt; ::= &lt;</a:t>
            </a:r>
            <a:r>
              <a:rPr lang="en-US" sz="1200" dirty="0" err="1">
                <a:solidFill>
                  <a:srgbClr val="008000"/>
                </a:solidFill>
                <a:latin typeface="Consolas" panose="020B0609020204030204" pitchFamily="49" charset="0"/>
              </a:rPr>
              <a:t>MultiplyExpression</a:t>
            </a:r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&gt; { &lt;</a:t>
            </a:r>
            <a:r>
              <a:rPr lang="en-US" sz="1200" dirty="0" err="1">
                <a:solidFill>
                  <a:srgbClr val="008000"/>
                </a:solidFill>
                <a:latin typeface="Consolas" panose="020B0609020204030204" pitchFamily="49" charset="0"/>
              </a:rPr>
              <a:t>AddOp</a:t>
            </a:r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&gt; &lt;</a:t>
            </a:r>
            <a:r>
              <a:rPr lang="en-US" sz="1200" dirty="0" err="1">
                <a:solidFill>
                  <a:srgbClr val="008000"/>
                </a:solidFill>
                <a:latin typeface="Consolas" panose="020B0609020204030204" pitchFamily="49" charset="0"/>
              </a:rPr>
              <a:t>MultiplyExpression</a:t>
            </a:r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&gt; }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//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// &lt;</a:t>
            </a:r>
            <a:r>
              <a:rPr lang="en-US" sz="1200" dirty="0" err="1">
                <a:solidFill>
                  <a:srgbClr val="008000"/>
                </a:solidFill>
                <a:latin typeface="Consolas" panose="020B0609020204030204" pitchFamily="49" charset="0"/>
              </a:rPr>
              <a:t>AddOp</a:t>
            </a:r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&gt;  ::= '+' | '-'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2B91AF"/>
                </a:solidFill>
                <a:latin typeface="Consolas" panose="020B0609020204030204" pitchFamily="49" charset="0"/>
              </a:rPr>
              <a:t>AddExpression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: </a:t>
            </a:r>
            <a:r>
              <a:rPr lang="en-US" sz="1200" dirty="0" err="1">
                <a:solidFill>
                  <a:srgbClr val="2B91AF"/>
                </a:solidFill>
                <a:latin typeface="Consolas" panose="020B0609020204030204" pitchFamily="49" charset="0"/>
              </a:rPr>
              <a:t>TupleList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{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TokenType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Operation;</a:t>
            </a:r>
          </a:p>
          <a:p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Eval( )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{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sum = 0;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switch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 Operation )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{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TokenPlus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:               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 </a:t>
            </a:r>
            <a:r>
              <a:rPr lang="en-US" sz="1200" dirty="0">
                <a:solidFill>
                  <a:srgbClr val="2B91AF"/>
                </a:solidFill>
                <a:latin typeface="Consolas" panose="020B0609020204030204" pitchFamily="49" charset="0"/>
              </a:rPr>
              <a:t>Tuple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*t = top;  t;  t = t-&gt;Next )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sum += t-&gt;Eval( );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break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TokenMinus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 sum = t-&gt;Eval( ), t = t-&gt;Next;  t;  t = t-&gt;next )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sum -= t-&gt;Eval( );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}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sum;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}</a:t>
            </a:r>
          </a:p>
          <a:p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200" dirty="0" err="1">
                <a:solidFill>
                  <a:srgbClr val="2B91AF"/>
                </a:solidFill>
                <a:latin typeface="Consolas" panose="020B0609020204030204" pitchFamily="49" charset="0"/>
              </a:rPr>
              <a:t>TupleType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GetType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 ) </a:t>
            </a:r>
            <a:r>
              <a:rPr lang="en-US" sz="1200" dirty="0" err="1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{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2F4F4F"/>
                </a:solidFill>
                <a:latin typeface="Consolas" panose="020B0609020204030204" pitchFamily="49" charset="0"/>
              </a:rPr>
              <a:t>TT_AddExpression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}</a:t>
            </a:r>
            <a:b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</a:b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}</a:t>
            </a:r>
          </a:p>
        </p:txBody>
      </p:sp>
    </p:spTree>
    <p:extLst>
      <p:ext uri="{BB962C8B-B14F-4D97-AF65-F5344CB8AC3E}">
        <p14:creationId xmlns:p14="http://schemas.microsoft.com/office/powerpoint/2010/main" val="397935747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C9F9F55-D4DF-4DBF-ABA9-E6D1BD7C6621}"/>
              </a:ext>
            </a:extLst>
          </p:cNvPr>
          <p:cNvSpPr/>
          <p:nvPr/>
        </p:nvSpPr>
        <p:spPr>
          <a:xfrm>
            <a:off x="1032241" y="271897"/>
            <a:ext cx="6491166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// &lt;</a:t>
            </a:r>
            <a:r>
              <a:rPr lang="en-US" sz="1200" dirty="0" err="1">
                <a:solidFill>
                  <a:srgbClr val="008000"/>
                </a:solidFill>
                <a:latin typeface="Consolas" panose="020B0609020204030204" pitchFamily="49" charset="0"/>
              </a:rPr>
              <a:t>MultiplyExpression</a:t>
            </a:r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&gt; ::- &lt;Expression&gt; { &lt;</a:t>
            </a:r>
            <a:r>
              <a:rPr lang="en-US" sz="1200" dirty="0" err="1">
                <a:solidFill>
                  <a:srgbClr val="008000"/>
                </a:solidFill>
                <a:latin typeface="Consolas" panose="020B0609020204030204" pitchFamily="49" charset="0"/>
              </a:rPr>
              <a:t>MultiplyOp</a:t>
            </a:r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&gt; &lt;Expression&gt; }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//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// &lt;</a:t>
            </a:r>
            <a:r>
              <a:rPr lang="en-US" sz="1200" dirty="0" err="1">
                <a:solidFill>
                  <a:srgbClr val="008000"/>
                </a:solidFill>
                <a:latin typeface="Consolas" panose="020B0609020204030204" pitchFamily="49" charset="0"/>
              </a:rPr>
              <a:t>MultiplyOp</a:t>
            </a:r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&gt; ::= '*' | '/' | '%'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 err="1">
                <a:solidFill>
                  <a:srgbClr val="2B91AF"/>
                </a:solidFill>
                <a:latin typeface="Consolas" panose="020B0609020204030204" pitchFamily="49" charset="0"/>
              </a:rPr>
              <a:t>TupleList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*</a:t>
            </a:r>
            <a:r>
              <a:rPr lang="en-US" sz="1200" dirty="0">
                <a:solidFill>
                  <a:srgbClr val="2B91AF"/>
                </a:solidFill>
                <a:latin typeface="Consolas" panose="020B0609020204030204" pitchFamily="49" charset="0"/>
              </a:rPr>
              <a:t>Parser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::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FindMultiplyExpression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 )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{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200" dirty="0">
                <a:solidFill>
                  <a:srgbClr val="2B91AF"/>
                </a:solidFill>
                <a:latin typeface="Consolas" panose="020B0609020204030204" pitchFamily="49" charset="0"/>
              </a:rPr>
              <a:t>Tuple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*e;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 e =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FindExression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 )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{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TokenType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t;</a:t>
            </a:r>
          </a:p>
          <a:p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      // Consume the next token if it's an *, /, or %.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 t =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FindMultiplyOp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 ) )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{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MultiplyExpression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*m =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new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MultiplyExpression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 t );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m-&gt;Append( e );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 e =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FindBaseExpression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 ) )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{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m-&gt;Append( e );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e = a;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}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else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{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delete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a;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00FF"/>
                </a:solidFill>
                <a:latin typeface="Consolas" panose="020B0609020204030204" pitchFamily="49" charset="0"/>
              </a:rPr>
              <a:t>nullptr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}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}</a:t>
            </a:r>
          </a:p>
          <a:p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e;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}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17383649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0A39379-7E2D-4CD4-BBB2-BDB80C9C1974}"/>
              </a:ext>
            </a:extLst>
          </p:cNvPr>
          <p:cNvSpPr/>
          <p:nvPr/>
        </p:nvSpPr>
        <p:spPr>
          <a:xfrm>
            <a:off x="1032241" y="271897"/>
            <a:ext cx="7079518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// &lt;</a:t>
            </a:r>
            <a:r>
              <a:rPr lang="en-US" sz="1200" dirty="0" err="1">
                <a:solidFill>
                  <a:srgbClr val="008000"/>
                </a:solidFill>
                <a:latin typeface="Consolas" panose="020B0609020204030204" pitchFamily="49" charset="0"/>
              </a:rPr>
              <a:t>MultiplyExpression</a:t>
            </a:r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&gt; ::- &lt;</a:t>
            </a:r>
            <a:r>
              <a:rPr lang="en-US" sz="1200" dirty="0" err="1">
                <a:solidFill>
                  <a:srgbClr val="008000"/>
                </a:solidFill>
                <a:latin typeface="Consolas" panose="020B0609020204030204" pitchFamily="49" charset="0"/>
              </a:rPr>
              <a:t>BaseExpression</a:t>
            </a:r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&gt; { &lt;</a:t>
            </a:r>
            <a:r>
              <a:rPr lang="en-US" sz="1200" dirty="0" err="1">
                <a:solidFill>
                  <a:srgbClr val="008000"/>
                </a:solidFill>
                <a:latin typeface="Consolas" panose="020B0609020204030204" pitchFamily="49" charset="0"/>
              </a:rPr>
              <a:t>MultiplyOp</a:t>
            </a:r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&gt; &lt;</a:t>
            </a:r>
            <a:r>
              <a:rPr lang="en-US" sz="1200" dirty="0" err="1">
                <a:solidFill>
                  <a:srgbClr val="008000"/>
                </a:solidFill>
                <a:latin typeface="Consolas" panose="020B0609020204030204" pitchFamily="49" charset="0"/>
              </a:rPr>
              <a:t>BaseExpression</a:t>
            </a:r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&gt; }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//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// &lt;</a:t>
            </a:r>
            <a:r>
              <a:rPr lang="en-US" sz="1200" dirty="0" err="1">
                <a:solidFill>
                  <a:srgbClr val="008000"/>
                </a:solidFill>
                <a:latin typeface="Consolas" panose="020B0609020204030204" pitchFamily="49" charset="0"/>
              </a:rPr>
              <a:t>MultiplyOp</a:t>
            </a:r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&gt; ::= '*' | '/' | '%'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2B91AF"/>
                </a:solidFill>
                <a:latin typeface="Consolas" panose="020B0609020204030204" pitchFamily="49" charset="0"/>
              </a:rPr>
              <a:t>MultiplyExpression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: </a:t>
            </a:r>
            <a:r>
              <a:rPr lang="en-US" sz="1200" dirty="0" err="1">
                <a:solidFill>
                  <a:srgbClr val="2B91AF"/>
                </a:solidFill>
                <a:latin typeface="Consolas" panose="020B0609020204030204" pitchFamily="49" charset="0"/>
              </a:rPr>
              <a:t>TupleList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{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Eval( )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{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result = 0;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switch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 Operation )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{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TokenMultiply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 </a:t>
            </a:r>
            <a:r>
              <a:rPr lang="en-US" sz="1200" dirty="0">
                <a:solidFill>
                  <a:srgbClr val="2B91AF"/>
                </a:solidFill>
                <a:latin typeface="Consolas" panose="020B0609020204030204" pitchFamily="49" charset="0"/>
              </a:rPr>
              <a:t>Tuple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*t = top;  t;  t = t-&gt;Next )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result *= t-&gt;Eval( );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break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TokenDivide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 result = t-&gt;Eval( ), t = t-&gt;Next;  t;  t = t-&gt;next )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result /= t-&gt;Eval( );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break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TokenModulo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 result = t-&gt;Eval( ), t = t-&gt;Next;  t;  t = t-&gt;next )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result %= t-&gt;Eval( );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}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result;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}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200" dirty="0" err="1">
                <a:solidFill>
                  <a:srgbClr val="2B91AF"/>
                </a:solidFill>
                <a:latin typeface="Consolas" panose="020B0609020204030204" pitchFamily="49" charset="0"/>
              </a:rPr>
              <a:t>TupleType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GetType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 ) </a:t>
            </a:r>
            <a:r>
              <a:rPr lang="en-US" sz="1200" dirty="0" err="1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{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2F4F4F"/>
                </a:solidFill>
                <a:latin typeface="Consolas" panose="020B0609020204030204" pitchFamily="49" charset="0"/>
              </a:rPr>
              <a:t>TT_MultiplyExpression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}</a:t>
            </a:r>
          </a:p>
          <a:p>
            <a:pPr lvl="0"/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TokenType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Operation;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}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30596917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60005F-C748-4D38-0A85-3DCFE25CC3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94AF8-3583-7F99-8380-5A92C491B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2E091B-A7D2-4BA4-9699-46F855536E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details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TDRD parsing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the query compiler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177988-120B-2E23-4A1D-D197E5F04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23487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B01B9D-7E9E-4B13-A068-5B09B2E7E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query language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2F4040-56C1-4BC3-8044-DD7323144E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9194" y="1600200"/>
            <a:ext cx="6415548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dirty="0"/>
              <a:t>Basic requirements are very simple.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Individual words.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Phrases in double quotes.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AND, OR and NOT.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Parenthesis.</a:t>
            </a:r>
          </a:p>
          <a:p>
            <a:pPr marL="514350" indent="-514350">
              <a:buFont typeface="+mj-lt"/>
              <a:buAutoNum type="arabicPeriod"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Average query on Bing about 2.4 words in 2004.  W</a:t>
            </a:r>
            <a:r>
              <a:rPr lang="en-US" dirty="0"/>
              <a:t>ith LLMs interpreting queries today, they’re probably longer now.</a:t>
            </a:r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5F84BF-EF39-4DBA-A7C1-C101F22E7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99036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9B6EB-CDC5-4489-9B68-CF214A2FF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simple search engine query language</a:t>
            </a:r>
          </a:p>
        </p:txBody>
      </p:sp>
      <p:sp>
        <p:nvSpPr>
          <p:cNvPr id="4" name="Rectangle 3"/>
          <p:cNvSpPr/>
          <p:nvPr/>
        </p:nvSpPr>
        <p:spPr>
          <a:xfrm>
            <a:off x="272845" y="1417638"/>
            <a:ext cx="8657303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Consolas" panose="020B0609020204030204" pitchFamily="49" charset="0"/>
              </a:rPr>
              <a:t>&lt;Constraint&gt;        ::= &lt;</a:t>
            </a:r>
            <a:r>
              <a:rPr lang="en-US" sz="1600" dirty="0" err="1">
                <a:latin typeface="Consolas" panose="020B0609020204030204" pitchFamily="49" charset="0"/>
              </a:rPr>
              <a:t>BaseConstraint</a:t>
            </a:r>
            <a:r>
              <a:rPr lang="en-US" sz="1600" dirty="0">
                <a:latin typeface="Consolas" panose="020B0609020204030204" pitchFamily="49" charset="0"/>
              </a:rPr>
              <a:t>&gt; { &lt;</a:t>
            </a:r>
            <a:r>
              <a:rPr lang="en-US" sz="1600" dirty="0" err="1">
                <a:latin typeface="Consolas" panose="020B0609020204030204" pitchFamily="49" charset="0"/>
              </a:rPr>
              <a:t>OrOp</a:t>
            </a:r>
            <a:r>
              <a:rPr lang="en-US" sz="1600" dirty="0">
                <a:latin typeface="Consolas" panose="020B0609020204030204" pitchFamily="49" charset="0"/>
              </a:rPr>
              <a:t>&gt; &lt;</a:t>
            </a:r>
            <a:r>
              <a:rPr lang="en-US" sz="1600" dirty="0" err="1">
                <a:latin typeface="Consolas" panose="020B0609020204030204" pitchFamily="49" charset="0"/>
              </a:rPr>
              <a:t>BaseConstraint</a:t>
            </a:r>
            <a:r>
              <a:rPr lang="en-US" sz="1600" dirty="0">
                <a:latin typeface="Consolas" panose="020B0609020204030204" pitchFamily="49" charset="0"/>
              </a:rPr>
              <a:t>&gt; }</a:t>
            </a:r>
          </a:p>
          <a:p>
            <a:endParaRPr lang="en-US" sz="1600" dirty="0">
              <a:latin typeface="Consolas" panose="020B0609020204030204" pitchFamily="49" charset="0"/>
            </a:endParaRPr>
          </a:p>
          <a:p>
            <a:r>
              <a:rPr lang="en-US" sz="1600" dirty="0">
                <a:latin typeface="Consolas" panose="020B0609020204030204" pitchFamily="49" charset="0"/>
              </a:rPr>
              <a:t>&lt;</a:t>
            </a:r>
            <a:r>
              <a:rPr lang="en-US" sz="1600" dirty="0" err="1">
                <a:latin typeface="Consolas" panose="020B0609020204030204" pitchFamily="49" charset="0"/>
              </a:rPr>
              <a:t>OrOp</a:t>
            </a:r>
            <a:r>
              <a:rPr lang="en-US" sz="1600" dirty="0">
                <a:latin typeface="Consolas" panose="020B0609020204030204" pitchFamily="49" charset="0"/>
              </a:rPr>
              <a:t>&gt;              ::= 'OR' | '|' | '||'</a:t>
            </a:r>
          </a:p>
          <a:p>
            <a:endParaRPr lang="en-US" sz="1600" dirty="0">
              <a:latin typeface="Consolas" panose="020B0609020204030204" pitchFamily="49" charset="0"/>
            </a:endParaRPr>
          </a:p>
          <a:p>
            <a:r>
              <a:rPr lang="en-US" sz="1600" dirty="0">
                <a:latin typeface="Consolas" panose="020B0609020204030204" pitchFamily="49" charset="0"/>
              </a:rPr>
              <a:t>&lt;</a:t>
            </a:r>
            <a:r>
              <a:rPr lang="en-US" sz="1600" dirty="0" err="1">
                <a:latin typeface="Consolas" panose="020B0609020204030204" pitchFamily="49" charset="0"/>
              </a:rPr>
              <a:t>BaseConstraint</a:t>
            </a:r>
            <a:r>
              <a:rPr lang="en-US" sz="1600" dirty="0">
                <a:latin typeface="Consolas" panose="020B0609020204030204" pitchFamily="49" charset="0"/>
              </a:rPr>
              <a:t>&gt;    ::= &lt;</a:t>
            </a:r>
            <a:r>
              <a:rPr lang="en-US" sz="1600" dirty="0" err="1">
                <a:latin typeface="Consolas" panose="020B0609020204030204" pitchFamily="49" charset="0"/>
              </a:rPr>
              <a:t>SimpleConstaint</a:t>
            </a:r>
            <a:r>
              <a:rPr lang="en-US" sz="1600" dirty="0">
                <a:latin typeface="Consolas" panose="020B0609020204030204" pitchFamily="49" charset="0"/>
              </a:rPr>
              <a:t>&gt; { [ &lt;</a:t>
            </a:r>
            <a:r>
              <a:rPr lang="en-US" sz="1600" dirty="0" err="1">
                <a:latin typeface="Consolas" panose="020B0609020204030204" pitchFamily="49" charset="0"/>
              </a:rPr>
              <a:t>AndOp</a:t>
            </a:r>
            <a:r>
              <a:rPr lang="en-US" sz="1600" dirty="0">
                <a:latin typeface="Consolas" panose="020B0609020204030204" pitchFamily="49" charset="0"/>
              </a:rPr>
              <a:t>&gt; ] &lt;</a:t>
            </a:r>
            <a:r>
              <a:rPr lang="en-US" sz="1600" dirty="0" err="1">
                <a:latin typeface="Consolas" panose="020B0609020204030204" pitchFamily="49" charset="0"/>
              </a:rPr>
              <a:t>SimpleConstraint</a:t>
            </a:r>
            <a:r>
              <a:rPr lang="en-US" sz="1600" dirty="0">
                <a:latin typeface="Consolas" panose="020B0609020204030204" pitchFamily="49" charset="0"/>
              </a:rPr>
              <a:t>&gt; }</a:t>
            </a:r>
          </a:p>
          <a:p>
            <a:endParaRPr lang="en-US" sz="1600" dirty="0">
              <a:latin typeface="Consolas" panose="020B0609020204030204" pitchFamily="49" charset="0"/>
            </a:endParaRPr>
          </a:p>
          <a:p>
            <a:r>
              <a:rPr lang="en-US" sz="1600" dirty="0">
                <a:latin typeface="Consolas" panose="020B0609020204030204" pitchFamily="49" charset="0"/>
              </a:rPr>
              <a:t>&lt;</a:t>
            </a:r>
            <a:r>
              <a:rPr lang="en-US" sz="1600" dirty="0" err="1">
                <a:latin typeface="Consolas" panose="020B0609020204030204" pitchFamily="49" charset="0"/>
              </a:rPr>
              <a:t>AndOp</a:t>
            </a:r>
            <a:r>
              <a:rPr lang="en-US" sz="1600" dirty="0">
                <a:latin typeface="Consolas" panose="020B0609020204030204" pitchFamily="49" charset="0"/>
              </a:rPr>
              <a:t>&gt;             ::= 'AND' | '&amp;' | '&amp;&amp;'</a:t>
            </a:r>
          </a:p>
          <a:p>
            <a:endParaRPr lang="en-US" sz="1600" dirty="0">
              <a:latin typeface="Consolas" panose="020B0609020204030204" pitchFamily="49" charset="0"/>
            </a:endParaRPr>
          </a:p>
          <a:p>
            <a:r>
              <a:rPr lang="en-US" sz="1600" dirty="0">
                <a:latin typeface="Consolas" panose="020B0609020204030204" pitchFamily="49" charset="0"/>
              </a:rPr>
              <a:t>&lt;</a:t>
            </a:r>
            <a:r>
              <a:rPr lang="en-US" sz="1600" dirty="0" err="1">
                <a:latin typeface="Consolas" panose="020B0609020204030204" pitchFamily="49" charset="0"/>
              </a:rPr>
              <a:t>SimpleConstraint</a:t>
            </a:r>
            <a:r>
              <a:rPr lang="en-US" sz="1600" dirty="0">
                <a:latin typeface="Consolas" panose="020B0609020204030204" pitchFamily="49" charset="0"/>
              </a:rPr>
              <a:t>&gt;  ::= &lt;Phrase&gt; | &lt;</a:t>
            </a:r>
            <a:r>
              <a:rPr lang="en-US" sz="1600" dirty="0" err="1">
                <a:latin typeface="Consolas" panose="020B0609020204030204" pitchFamily="49" charset="0"/>
              </a:rPr>
              <a:t>NestedConstraint</a:t>
            </a:r>
            <a:r>
              <a:rPr lang="en-US" sz="1600" dirty="0">
                <a:latin typeface="Consolas" panose="020B0609020204030204" pitchFamily="49" charset="0"/>
              </a:rPr>
              <a:t>&gt; |</a:t>
            </a:r>
          </a:p>
          <a:p>
            <a:r>
              <a:rPr lang="en-US" sz="1600" dirty="0">
                <a:latin typeface="Consolas" panose="020B0609020204030204" pitchFamily="49" charset="0"/>
              </a:rPr>
              <a:t>                        &lt;</a:t>
            </a:r>
            <a:r>
              <a:rPr lang="en-US" sz="1600" dirty="0" err="1">
                <a:latin typeface="Consolas" panose="020B0609020204030204" pitchFamily="49" charset="0"/>
              </a:rPr>
              <a:t>UnaryOp</a:t>
            </a:r>
            <a:r>
              <a:rPr lang="en-US" sz="1600" dirty="0">
                <a:latin typeface="Consolas" panose="020B0609020204030204" pitchFamily="49" charset="0"/>
              </a:rPr>
              <a:t>&gt; &lt;</a:t>
            </a:r>
            <a:r>
              <a:rPr lang="en-US" sz="1600" dirty="0" err="1">
                <a:latin typeface="Consolas" panose="020B0609020204030204" pitchFamily="49" charset="0"/>
              </a:rPr>
              <a:t>SimpleConstraint</a:t>
            </a:r>
            <a:r>
              <a:rPr lang="en-US" sz="1600" dirty="0">
                <a:latin typeface="Consolas" panose="020B0609020204030204" pitchFamily="49" charset="0"/>
              </a:rPr>
              <a:t>&gt; |</a:t>
            </a:r>
          </a:p>
          <a:p>
            <a:r>
              <a:rPr lang="en-US" sz="1600" dirty="0">
                <a:latin typeface="Consolas" panose="020B0609020204030204" pitchFamily="49" charset="0"/>
              </a:rPr>
              <a:t>                        &lt;</a:t>
            </a:r>
            <a:r>
              <a:rPr lang="en-US" sz="1600" dirty="0" err="1">
                <a:latin typeface="Consolas" panose="020B0609020204030204" pitchFamily="49" charset="0"/>
              </a:rPr>
              <a:t>SearchWord</a:t>
            </a:r>
            <a:r>
              <a:rPr lang="en-US" sz="1600" dirty="0">
                <a:latin typeface="Consolas" panose="020B0609020204030204" pitchFamily="49" charset="0"/>
              </a:rPr>
              <a:t>&gt;</a:t>
            </a:r>
          </a:p>
          <a:p>
            <a:endParaRPr lang="en-US" sz="1600" dirty="0">
              <a:latin typeface="Consolas" panose="020B0609020204030204" pitchFamily="49" charset="0"/>
            </a:endParaRPr>
          </a:p>
          <a:p>
            <a:r>
              <a:rPr lang="en-US" sz="1600" dirty="0">
                <a:latin typeface="Consolas" panose="020B0609020204030204" pitchFamily="49" charset="0"/>
              </a:rPr>
              <a:t>&lt;</a:t>
            </a:r>
            <a:r>
              <a:rPr lang="en-US" sz="1600" dirty="0" err="1">
                <a:latin typeface="Consolas" panose="020B0609020204030204" pitchFamily="49" charset="0"/>
              </a:rPr>
              <a:t>UnaryOp</a:t>
            </a:r>
            <a:r>
              <a:rPr lang="en-US" sz="1600" dirty="0">
                <a:latin typeface="Consolas" panose="020B0609020204030204" pitchFamily="49" charset="0"/>
              </a:rPr>
              <a:t>&gt;           ::= '+' | '-' | 'NOT'</a:t>
            </a:r>
          </a:p>
          <a:p>
            <a:endParaRPr lang="en-US" sz="1600" dirty="0">
              <a:latin typeface="Consolas" panose="020B0609020204030204" pitchFamily="49" charset="0"/>
            </a:endParaRPr>
          </a:p>
          <a:p>
            <a:r>
              <a:rPr lang="en-US" sz="1600" dirty="0">
                <a:latin typeface="Consolas" panose="020B0609020204030204" pitchFamily="49" charset="0"/>
              </a:rPr>
              <a:t>&lt;Phrase&gt;            ::= '"' { &lt;</a:t>
            </a:r>
            <a:r>
              <a:rPr lang="en-US" sz="1600" dirty="0" err="1">
                <a:latin typeface="Consolas" panose="020B0609020204030204" pitchFamily="49" charset="0"/>
              </a:rPr>
              <a:t>SearchWord</a:t>
            </a:r>
            <a:r>
              <a:rPr lang="en-US" sz="1600" dirty="0">
                <a:latin typeface="Consolas" panose="020B0609020204030204" pitchFamily="49" charset="0"/>
              </a:rPr>
              <a:t>&gt; } '"'</a:t>
            </a:r>
          </a:p>
          <a:p>
            <a:endParaRPr lang="en-US" sz="1600" dirty="0">
              <a:latin typeface="Consolas" panose="020B0609020204030204" pitchFamily="49" charset="0"/>
            </a:endParaRPr>
          </a:p>
          <a:p>
            <a:r>
              <a:rPr lang="en-US" sz="1600" dirty="0">
                <a:latin typeface="Consolas" panose="020B0609020204030204" pitchFamily="49" charset="0"/>
              </a:rPr>
              <a:t>&lt;</a:t>
            </a:r>
            <a:r>
              <a:rPr lang="en-US" sz="1600" dirty="0" err="1">
                <a:latin typeface="Consolas" panose="020B0609020204030204" pitchFamily="49" charset="0"/>
              </a:rPr>
              <a:t>NestedConstraint</a:t>
            </a:r>
            <a:r>
              <a:rPr lang="en-US" sz="1600" dirty="0">
                <a:latin typeface="Consolas" panose="020B0609020204030204" pitchFamily="49" charset="0"/>
              </a:rPr>
              <a:t>&gt;  ::= '(' &lt;Constraint&gt; ')'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83895068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31521" y="244320"/>
            <a:ext cx="8205746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2B91AF"/>
                </a:solidFill>
                <a:latin typeface="Consolas" panose="020B0609020204030204" pitchFamily="49" charset="0"/>
              </a:rPr>
              <a:t>QueryParser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{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Token *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FindNextToken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);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600" dirty="0">
                <a:solidFill>
                  <a:srgbClr val="2B91AF"/>
                </a:solidFill>
                <a:latin typeface="Consolas" panose="020B0609020204030204" pitchFamily="49" charset="0"/>
              </a:rPr>
              <a:t>Tuple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*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FindConstraint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);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bool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FindOrOp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);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600" dirty="0">
                <a:solidFill>
                  <a:srgbClr val="2B91AF"/>
                </a:solidFill>
                <a:latin typeface="Consolas" panose="020B0609020204030204" pitchFamily="49" charset="0"/>
              </a:rPr>
              <a:t>Tuple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*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FindBaseConstraint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);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bool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FindAndOp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);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600" dirty="0">
                <a:solidFill>
                  <a:srgbClr val="2B91AF"/>
                </a:solidFill>
                <a:latin typeface="Consolas" panose="020B0609020204030204" pitchFamily="49" charset="0"/>
              </a:rPr>
              <a:t>Tuple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*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FindSimpleConstraint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);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600" dirty="0">
                <a:solidFill>
                  <a:srgbClr val="2B91AF"/>
                </a:solidFill>
                <a:latin typeface="Consolas" panose="020B0609020204030204" pitchFamily="49" charset="0"/>
              </a:rPr>
              <a:t>Tuple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*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FindPhrase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);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600" dirty="0">
                <a:solidFill>
                  <a:srgbClr val="2B91AF"/>
                </a:solidFill>
                <a:latin typeface="Consolas" panose="020B0609020204030204" pitchFamily="49" charset="0"/>
              </a:rPr>
              <a:t>Tuple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*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FindNestedConstraint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);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600" dirty="0">
                <a:solidFill>
                  <a:srgbClr val="2B91AF"/>
                </a:solidFill>
                <a:latin typeface="Consolas" panose="020B0609020204030204" pitchFamily="49" charset="0"/>
              </a:rPr>
              <a:t>Tuple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*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FindSearchWord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);</a:t>
            </a: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QueryParser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*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query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);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};</a:t>
            </a: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2B91AF"/>
                </a:solidFill>
                <a:latin typeface="Consolas" panose="020B0609020204030204" pitchFamily="49" charset="0"/>
              </a:rPr>
              <a:t>Tuple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{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virtual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ISR *Compile( );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};</a:t>
            </a: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2B91AF"/>
                </a:solidFill>
                <a:latin typeface="Consolas" panose="020B0609020204030204" pitchFamily="49" charset="0"/>
              </a:rPr>
              <a:t>Constraint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: </a:t>
            </a:r>
            <a:r>
              <a:rPr lang="en-US" sz="1600" dirty="0">
                <a:solidFill>
                  <a:srgbClr val="2B91AF"/>
                </a:solidFill>
                <a:latin typeface="Consolas" panose="020B0609020204030204" pitchFamily="49" charset="0"/>
              </a:rPr>
              <a:t>Tuple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{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ISR *Compile( );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}</a:t>
            </a:r>
          </a:p>
        </p:txBody>
      </p:sp>
    </p:spTree>
    <p:extLst>
      <p:ext uri="{BB962C8B-B14F-4D97-AF65-F5344CB8AC3E}">
        <p14:creationId xmlns:p14="http://schemas.microsoft.com/office/powerpoint/2010/main" val="24164387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24985</TotalTime>
  <Words>3472</Words>
  <Application>Microsoft Office PowerPoint</Application>
  <PresentationFormat>On-screen Show (4:3)</PresentationFormat>
  <Paragraphs>635</Paragraphs>
  <Slides>42</Slides>
  <Notes>38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7" baseType="lpstr">
      <vt:lpstr>Arial</vt:lpstr>
      <vt:lpstr>Calibri</vt:lpstr>
      <vt:lpstr>Consolas</vt:lpstr>
      <vt:lpstr>Verdana</vt:lpstr>
      <vt:lpstr>Office Theme</vt:lpstr>
      <vt:lpstr>EECS 498 System Design of a Search Engine Winter 2026 Lecture 16:  The query compiler</vt:lpstr>
      <vt:lpstr>agenda</vt:lpstr>
      <vt:lpstr>agenda</vt:lpstr>
      <vt:lpstr>details</vt:lpstr>
      <vt:lpstr>agenda</vt:lpstr>
      <vt:lpstr>PowerPoint Presentation</vt:lpstr>
      <vt:lpstr>any we should add to the survey?</vt:lpstr>
      <vt:lpstr>agenda</vt:lpstr>
      <vt:lpstr>the compiler problem</vt:lpstr>
      <vt:lpstr>PowerPoint Presentation</vt:lpstr>
      <vt:lpstr>PowerPoint Presentation</vt:lpstr>
      <vt:lpstr>PowerPoint Presentation</vt:lpstr>
      <vt:lpstr>two parts to compiling</vt:lpstr>
      <vt:lpstr>Tokenizing</vt:lpstr>
      <vt:lpstr>PowerPoint Presentation</vt:lpstr>
      <vt:lpstr>PowerPoint Presentation</vt:lpstr>
      <vt:lpstr>PowerPoint Presentation</vt:lpstr>
      <vt:lpstr>PowerPoint Presentation</vt:lpstr>
      <vt:lpstr>two basic approaches to parsing</vt:lpstr>
      <vt:lpstr>top-down recursive descent</vt:lpstr>
      <vt:lpstr>BNF</vt:lpstr>
      <vt:lpstr>BNF</vt:lpstr>
      <vt:lpstr>BNF</vt:lpstr>
      <vt:lpstr>BNF</vt:lpstr>
      <vt:lpstr>BNF</vt:lpstr>
      <vt:lpstr>BNF</vt:lpstr>
      <vt:lpstr>BNF</vt:lpstr>
      <vt:lpstr>BNF</vt:lpstr>
      <vt:lpstr>BNF</vt:lpstr>
      <vt:lpstr>operator precedence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agenda</vt:lpstr>
      <vt:lpstr>query language</vt:lpstr>
      <vt:lpstr>simple search engine query language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16 The query compiler</dc:title>
  <dc:creator>Nicole Hamilton</dc:creator>
  <cp:lastModifiedBy>Nicole Hamilton</cp:lastModifiedBy>
  <cp:revision>800</cp:revision>
  <dcterms:created xsi:type="dcterms:W3CDTF">2014-10-28T21:56:04Z</dcterms:created>
  <dcterms:modified xsi:type="dcterms:W3CDTF">2026-10-13T23:31:45Z</dcterms:modified>
</cp:coreProperties>
</file>